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1857375"/>
  <p:embeddedFontLst>
    <p:embeddedFont>
      <p:font typeface="Roboto"/>
      <p:regular r:id="rId62"/>
      <p:bold r:id="rId63"/>
      <p:italic r:id="rId64"/>
      <p:boldItalic r:id="rId65"/>
    </p:embeddedFont>
    <p:embeddedFont>
      <p:font typeface="IBM Plex Mono SemiBold"/>
      <p:regular r:id="rId66"/>
      <p:bold r:id="rId67"/>
      <p:italic r:id="rId68"/>
      <p:boldItalic r:id="rId69"/>
    </p:embeddedFont>
    <p:embeddedFont>
      <p:font typeface="IBM Plex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74" roundtripDataSignature="AMtx7mgy/fFNnVSAV7HHXAKrNo/CZGW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IBMPlexMono-boldItalic.fntdata"/><Relationship Id="rId72" Type="http://schemas.openxmlformats.org/officeDocument/2006/relationships/font" Target="fonts/IBMPlexMono-italic.fntdata"/><Relationship Id="rId31" Type="http://schemas.openxmlformats.org/officeDocument/2006/relationships/slide" Target="slides/slide26.xml"/><Relationship Id="rId30" Type="http://schemas.openxmlformats.org/officeDocument/2006/relationships/slide" Target="slides/slide25.xml"/><Relationship Id="rId74" Type="http://customschemas.google.com/relationships/presentationmetadata" Target="meta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IBMPlexMono-bold.fntdata"/><Relationship Id="rId70" Type="http://schemas.openxmlformats.org/officeDocument/2006/relationships/font" Target="fonts/IBMPlexMon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IBMPlexMonoSemiBold-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IBMPlexMonoSemiBold-italic.fntdata"/><Relationship Id="rId23" Type="http://schemas.openxmlformats.org/officeDocument/2006/relationships/slide" Target="slides/slide18.xml"/><Relationship Id="rId67" Type="http://schemas.openxmlformats.org/officeDocument/2006/relationships/font" Target="fonts/IBMPlexMonoSemiBold-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MonoSemi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64a623d893_0_1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364a623d893_0_1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64a623d893_0_1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364a623d893_0_1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4a623d893_0_1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64a623d893_0_1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4a623d893_0_1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364a623d893_0_1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64a623d893_0_1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364a623d893_0_1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64a623d893_0_1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64a623d893_0_1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64a623d893_0_1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364a623d893_0_1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4a623d893_0_1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64a623d893_0_1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4a623d893_0_1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64a623d893_0_1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4a623d893_0_1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364a623d893_0_1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64a623d893_0_1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364a623d893_0_1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2" name="Google Shape;33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7759c8e5c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37759c8e5c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7759c8e5c4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37759c8e5c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hyperlink" Target="https://github.com/JCarr412/Coursera-DataScience/blob/main/3_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hyperlink" Target="https://github.com/JCarr412/Coursera-DataScience/blob/main/5_edadataviz.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hyperlink" Target="https://github.com/JCarr412/Coursera-DataScience/blob/main/4_jupyter-labs-eda-sql-coursera_sqllite.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hyperlink" Target="https://github.com/JCarr412/Coursera-DataScience/blob/main/6_lab_jupyter_launch_site_location.ipyn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hyperlink" Target="https://github.com/JCarr412/Coursera-DataScience/blob/main/7_spacex-dash-app.p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hyperlink" Target="https://github.com/JCarr412/Coursera-DataScience/blob/main/8_completed_SpaceX_Machine%20Learning%20Prediction_Part_5.ipyn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 Id="rId4" Type="http://schemas.openxmlformats.org/officeDocument/2006/relationships/hyperlink" Target="https://github.com/JCarr412/Coursera-DataScienc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hyperlink" Target="https://api.spacexdata.com/v4/launches/past" TargetMode="External"/><Relationship Id="rId5" Type="http://schemas.openxmlformats.org/officeDocument/2006/relationships/hyperlink" Target="https://cf-courses-data.s3.us.cloud-object-storage.appdomain.cloud/IBM-DS0321EN-SkillsNetwork/datasets/API_call_spacex_api.json" TargetMode="External"/><Relationship Id="rId6"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hyperlink" Target="https://github.com/JCarr412/Coursera-DataScience/blob/main/1_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hyperlink" Target="https://github.com/JCarr412/Coursera-DataScience/blob/main/2_jupyter-labs-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Jacob Carr</a:t>
            </a:r>
            <a:endParaRPr/>
          </a:p>
          <a:p>
            <a:pPr indent="0" lvl="0" marL="0" marR="0" rtl="0" algn="l">
              <a:spcBef>
                <a:spcPts val="0"/>
              </a:spcBef>
              <a:spcAft>
                <a:spcPts val="0"/>
              </a:spcAft>
              <a:buNone/>
            </a:pPr>
            <a:r>
              <a:rPr lang="en-US" sz="1800">
                <a:solidFill>
                  <a:schemeClr val="lt2"/>
                </a:solidFill>
              </a:rPr>
              <a:t>2025-08-22</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0"/>
          <p:cNvSpPr txBox="1"/>
          <p:nvPr>
            <p:ph idx="1" type="body"/>
          </p:nvPr>
        </p:nvSpPr>
        <p:spPr>
          <a:xfrm>
            <a:off x="769998" y="1825625"/>
            <a:ext cx="105156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Data wrangling was completed through the following tasks:</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Calculating the number of launches on each site</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Calculating the number and occurrence of each orbit</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Calculating the number and </a:t>
            </a:r>
            <a:r>
              <a:rPr lang="en-US" sz="2200">
                <a:solidFill>
                  <a:srgbClr val="292929"/>
                </a:solidFill>
              </a:rPr>
              <a:t>occurrence</a:t>
            </a:r>
            <a:r>
              <a:rPr lang="en-US" sz="2200">
                <a:solidFill>
                  <a:srgbClr val="292929"/>
                </a:solidFill>
              </a:rPr>
              <a:t> of mission outcome of the orbits</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Creating a landing outcome label from the Outcome column</a:t>
            </a:r>
            <a:endParaRPr sz="2200">
              <a:solidFill>
                <a:srgbClr val="292929"/>
              </a:solidFill>
            </a:endParaRPr>
          </a:p>
          <a:p>
            <a:pPr indent="-368300" lvl="1" marL="914400" marR="0" rtl="0" algn="l">
              <a:lnSpc>
                <a:spcPct val="90000"/>
              </a:lnSpc>
              <a:spcBef>
                <a:spcPts val="1000"/>
              </a:spcBef>
              <a:spcAft>
                <a:spcPts val="0"/>
              </a:spcAft>
              <a:buClr>
                <a:srgbClr val="292929"/>
              </a:buClr>
              <a:buSzPts val="2200"/>
              <a:buChar char="○"/>
            </a:pPr>
            <a:r>
              <a:rPr lang="en-US" sz="2200">
                <a:solidFill>
                  <a:srgbClr val="292929"/>
                </a:solidFill>
              </a:rPr>
              <a:t>Exporting the processed data to a CSV</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Char char="•"/>
            </a:pPr>
            <a:r>
              <a:rPr lang="en-US" sz="2200">
                <a:solidFill>
                  <a:srgbClr val="292929"/>
                </a:solidFill>
              </a:rPr>
              <a:t>The completed notebook for this section can be found here: </a:t>
            </a:r>
            <a:r>
              <a:rPr lang="en-US" sz="2200" u="sng">
                <a:solidFill>
                  <a:schemeClr val="hlink"/>
                </a:solidFill>
                <a:hlinkClick r:id="rId4"/>
              </a:rPr>
              <a:t>https://github.com/JCarr412/Coursera-DataScience/blob/main/3_labs-jupyter-spacex-Data%20wrangling.ipynb</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0" name="Google Shape;220;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Exploratory data analysis was performed, and plots, including scatter plots, bar charts, and line plots were created to explore relationships between flight number, payload mass, launch site, orbit type, year, and success rate.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Example plots are shown on the following slides.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completed notebook for this section can be found here: </a:t>
            </a:r>
            <a:r>
              <a:rPr lang="en-US" sz="2200" u="sng">
                <a:solidFill>
                  <a:schemeClr val="hlink"/>
                </a:solidFill>
                <a:hlinkClick r:id="rId4"/>
              </a:rPr>
              <a:t>https://github.com/JCarr412/Coursera-DataScience/blob/main/5_edadataviz.ipynb</a:t>
            </a:r>
            <a:r>
              <a:rPr lang="en-US" sz="2200">
                <a:solidFill>
                  <a:srgbClr val="292929"/>
                </a:solidFill>
              </a:rPr>
              <a:t>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7" name="Google Shape;227;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g364a623d893_0_116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g364a623d893_0_116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234" name="Google Shape;234;g364a623d893_0_1167"/>
          <p:cNvPicPr preferRelativeResize="0"/>
          <p:nvPr/>
        </p:nvPicPr>
        <p:blipFill>
          <a:blip r:embed="rId4">
            <a:alphaModFix/>
          </a:blip>
          <a:stretch>
            <a:fillRect/>
          </a:stretch>
        </p:blipFill>
        <p:spPr>
          <a:xfrm>
            <a:off x="152400" y="1845325"/>
            <a:ext cx="11887199" cy="38157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364a623d893_0_117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g364a623d893_0_117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241" name="Google Shape;241;g364a623d893_0_1174"/>
          <p:cNvPicPr preferRelativeResize="0"/>
          <p:nvPr/>
        </p:nvPicPr>
        <p:blipFill>
          <a:blip r:embed="rId4">
            <a:alphaModFix/>
          </a:blip>
          <a:stretch>
            <a:fillRect/>
          </a:stretch>
        </p:blipFill>
        <p:spPr>
          <a:xfrm>
            <a:off x="515550" y="1620500"/>
            <a:ext cx="5102883" cy="4633123"/>
          </a:xfrm>
          <a:prstGeom prst="rect">
            <a:avLst/>
          </a:prstGeom>
          <a:noFill/>
          <a:ln>
            <a:noFill/>
          </a:ln>
        </p:spPr>
      </p:pic>
      <p:pic>
        <p:nvPicPr>
          <p:cNvPr id="242" name="Google Shape;242;g364a623d893_0_1174"/>
          <p:cNvPicPr preferRelativeResize="0"/>
          <p:nvPr/>
        </p:nvPicPr>
        <p:blipFill>
          <a:blip r:embed="rId5">
            <a:alphaModFix/>
          </a:blip>
          <a:stretch>
            <a:fillRect/>
          </a:stretch>
        </p:blipFill>
        <p:spPr>
          <a:xfrm>
            <a:off x="5957659" y="1620500"/>
            <a:ext cx="5102883" cy="46331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364a623d893_0_118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g364a623d893_0_118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249" name="Google Shape;249;g364a623d893_0_1185"/>
          <p:cNvPicPr preferRelativeResize="0"/>
          <p:nvPr/>
        </p:nvPicPr>
        <p:blipFill>
          <a:blip r:embed="rId4">
            <a:alphaModFix/>
          </a:blip>
          <a:stretch>
            <a:fillRect/>
          </a:stretch>
        </p:blipFill>
        <p:spPr>
          <a:xfrm>
            <a:off x="3260775" y="1777425"/>
            <a:ext cx="5534025" cy="424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g364a623d893_0_118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g364a623d893_0_118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256" name="Google Shape;256;g364a623d893_0_1180"/>
          <p:cNvPicPr preferRelativeResize="0"/>
          <p:nvPr/>
        </p:nvPicPr>
        <p:blipFill>
          <a:blip r:embed="rId4">
            <a:alphaModFix/>
          </a:blip>
          <a:stretch>
            <a:fillRect/>
          </a:stretch>
        </p:blipFill>
        <p:spPr>
          <a:xfrm>
            <a:off x="377225" y="1794150"/>
            <a:ext cx="5157108" cy="4633123"/>
          </a:xfrm>
          <a:prstGeom prst="rect">
            <a:avLst/>
          </a:prstGeom>
          <a:noFill/>
          <a:ln>
            <a:noFill/>
          </a:ln>
        </p:spPr>
      </p:pic>
      <p:pic>
        <p:nvPicPr>
          <p:cNvPr id="257" name="Google Shape;257;g364a623d893_0_1180"/>
          <p:cNvPicPr preferRelativeResize="0"/>
          <p:nvPr/>
        </p:nvPicPr>
        <p:blipFill>
          <a:blip r:embed="rId5">
            <a:alphaModFix/>
          </a:blip>
          <a:stretch>
            <a:fillRect/>
          </a:stretch>
        </p:blipFill>
        <p:spPr>
          <a:xfrm>
            <a:off x="5660457" y="1794150"/>
            <a:ext cx="5157108" cy="4633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g364a623d893_0_119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g364a623d893_0_119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EDA with Data Visualization</a:t>
            </a:r>
            <a:endParaRPr/>
          </a:p>
        </p:txBody>
      </p:sp>
      <p:pic>
        <p:nvPicPr>
          <p:cNvPr id="264" name="Google Shape;264;g364a623d893_0_1197"/>
          <p:cNvPicPr preferRelativeResize="0"/>
          <p:nvPr/>
        </p:nvPicPr>
        <p:blipFill>
          <a:blip r:embed="rId4">
            <a:alphaModFix/>
          </a:blip>
          <a:stretch>
            <a:fillRect/>
          </a:stretch>
        </p:blipFill>
        <p:spPr>
          <a:xfrm>
            <a:off x="3260788" y="1777425"/>
            <a:ext cx="5534025" cy="424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12"/>
          <p:cNvSpPr txBox="1"/>
          <p:nvPr>
            <p:ph idx="1" type="body"/>
          </p:nvPr>
        </p:nvSpPr>
        <p:spPr>
          <a:xfrm>
            <a:off x="240250" y="1359225"/>
            <a:ext cx="11811600" cy="4798500"/>
          </a:xfrm>
          <a:prstGeom prst="rect">
            <a:avLst/>
          </a:prstGeom>
          <a:noFill/>
          <a:ln>
            <a:noFill/>
          </a:ln>
        </p:spPr>
        <p:txBody>
          <a:bodyPr anchorCtr="0" anchor="t" bIns="45700" lIns="91425" spcFirstLastPara="1" rIns="91425" wrap="square" tIns="45700">
            <a:noAutofit/>
          </a:bodyPr>
          <a:lstStyle/>
          <a:p>
            <a:pPr indent="-196850" lvl="0" marL="228600" marR="0" rtl="0" algn="l">
              <a:lnSpc>
                <a:spcPct val="100000"/>
              </a:lnSpc>
              <a:spcBef>
                <a:spcPts val="0"/>
              </a:spcBef>
              <a:spcAft>
                <a:spcPts val="0"/>
              </a:spcAft>
              <a:buClr>
                <a:srgbClr val="292929"/>
              </a:buClr>
              <a:buSzPts val="1700"/>
              <a:buFont typeface="Arial"/>
              <a:buChar char="•"/>
            </a:pPr>
            <a:r>
              <a:rPr lang="en-US" sz="1700">
                <a:solidFill>
                  <a:srgbClr val="292929"/>
                </a:solidFill>
              </a:rPr>
              <a:t>SQL </a:t>
            </a:r>
            <a:r>
              <a:rPr lang="en-US" sz="1700">
                <a:solidFill>
                  <a:srgbClr val="292929"/>
                </a:solidFill>
              </a:rPr>
              <a:t>queries</a:t>
            </a:r>
            <a:r>
              <a:rPr lang="en-US" sz="1700">
                <a:solidFill>
                  <a:srgbClr val="292929"/>
                </a:solidFill>
              </a:rPr>
              <a:t> were performed for the following purposes:</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Display the names of the unique launch sites in the space mission</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Display 5 records where launch sites begin with the string 'CCA'</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Display the total payload mass carried by boosters launched by NASA (CRS)</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Display average payload mass carried by booster version F9 v1.1</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List the date when the first </a:t>
            </a:r>
            <a:r>
              <a:rPr lang="en-US" sz="1700">
                <a:solidFill>
                  <a:srgbClr val="292929"/>
                </a:solidFill>
              </a:rPr>
              <a:t>successful</a:t>
            </a:r>
            <a:r>
              <a:rPr lang="en-US" sz="1700">
                <a:solidFill>
                  <a:srgbClr val="292929"/>
                </a:solidFill>
              </a:rPr>
              <a:t> landing outcome in ground pad was </a:t>
            </a:r>
            <a:r>
              <a:rPr lang="en-US" sz="1700">
                <a:solidFill>
                  <a:srgbClr val="292929"/>
                </a:solidFill>
              </a:rPr>
              <a:t>achieved</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List the names of the boosters which have success in drone ship and have payload mass greater than 4000 but less than 6000</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List the total number of successful and failure mission outcomes</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List all the booster_versions that have carried the maximum payload mass, using a subquery with a suitable aggregate function</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List the records which will display the month names, failure landing_outcomes in drone ship ,booster versions, launch_site for the months in year 2015</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Rank the count of landing outcomes (such as Failure (drone ship) or Success (ground pad)) between the date 2010-06-04 and 2017-03-20, in descending order</a:t>
            </a:r>
            <a:endParaRPr sz="1700">
              <a:solidFill>
                <a:srgbClr val="292929"/>
              </a:solidFill>
            </a:endParaRPr>
          </a:p>
          <a:p>
            <a:pPr indent="-196850" lvl="0" marL="228600" marR="0" rtl="0" algn="l">
              <a:lnSpc>
                <a:spcPct val="100000"/>
              </a:lnSpc>
              <a:spcBef>
                <a:spcPts val="1400"/>
              </a:spcBef>
              <a:spcAft>
                <a:spcPts val="0"/>
              </a:spcAft>
              <a:buClr>
                <a:srgbClr val="292929"/>
              </a:buClr>
              <a:buSzPts val="1700"/>
              <a:buFont typeface="Arial"/>
              <a:buChar char="•"/>
            </a:pPr>
            <a:r>
              <a:rPr lang="en-US" sz="1700">
                <a:solidFill>
                  <a:srgbClr val="292929"/>
                </a:solidFill>
              </a:rPr>
              <a:t>The completed </a:t>
            </a:r>
            <a:r>
              <a:rPr lang="en-US" sz="1700">
                <a:solidFill>
                  <a:srgbClr val="292929"/>
                </a:solidFill>
              </a:rPr>
              <a:t>notebook</a:t>
            </a:r>
            <a:r>
              <a:rPr lang="en-US" sz="1700">
                <a:solidFill>
                  <a:srgbClr val="292929"/>
                </a:solidFill>
              </a:rPr>
              <a:t> for this section can be found here: </a:t>
            </a:r>
            <a:r>
              <a:rPr lang="en-US" sz="1700" u="sng">
                <a:solidFill>
                  <a:schemeClr val="hlink"/>
                </a:solidFill>
                <a:hlinkClick r:id="rId4"/>
              </a:rPr>
              <a:t>https://github.com/JCarr412/Coursera-DataScience/blob/main/4_jupyter-labs-eda-sql-coursera_sqllite.ipynb</a:t>
            </a:r>
            <a:r>
              <a:rPr lang="en-US" sz="1700">
                <a:solidFill>
                  <a:srgbClr val="292929"/>
                </a:solidFill>
              </a:rPr>
              <a:t> </a:t>
            </a:r>
            <a:endParaRPr sz="1700"/>
          </a:p>
          <a:p>
            <a:pPr indent="-50800" lvl="0" marL="228600" marR="0" rtl="0" algn="l">
              <a:lnSpc>
                <a:spcPct val="90000"/>
              </a:lnSpc>
              <a:spcBef>
                <a:spcPts val="1000"/>
              </a:spcBef>
              <a:spcAft>
                <a:spcPts val="0"/>
              </a:spcAft>
              <a:buClr>
                <a:schemeClr val="dk1"/>
              </a:buClr>
              <a:buSzPts val="2800"/>
              <a:buFont typeface="Arial"/>
              <a:buNone/>
            </a:pPr>
            <a:r>
              <a:t/>
            </a:r>
            <a:endParaRPr sz="17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17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1700">
              <a:solidFill>
                <a:schemeClr val="dk1"/>
              </a:solidFill>
              <a:latin typeface="Calibri"/>
              <a:ea typeface="Calibri"/>
              <a:cs typeface="Calibri"/>
              <a:sym typeface="Calibri"/>
            </a:endParaRPr>
          </a:p>
        </p:txBody>
      </p:sp>
      <p:sp>
        <p:nvSpPr>
          <p:cNvPr id="271" name="Google Shape;27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An interactive folium map was created to show:</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A circle marker at each launch site for the successful and failed launches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A polyline showing the distance to the nearest coastline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completed notebook for this section can be found here: </a:t>
            </a:r>
            <a:r>
              <a:rPr lang="en-US" sz="2200" u="sng">
                <a:solidFill>
                  <a:schemeClr val="hlink"/>
                </a:solidFill>
                <a:latin typeface="Arial"/>
                <a:ea typeface="Arial"/>
                <a:cs typeface="Arial"/>
                <a:sym typeface="Arial"/>
                <a:hlinkClick r:id="rId4"/>
              </a:rPr>
              <a:t>https://github.com/JCarr412/Coursera-DataScience/blob/main/6_lab_jupyter_launch_site_location.ipynb</a:t>
            </a:r>
            <a:r>
              <a:rPr lang="en-US" sz="2200">
                <a:solidFill>
                  <a:srgbClr val="292929"/>
                </a:solidFill>
                <a:latin typeface="Arial"/>
                <a:ea typeface="Arial"/>
                <a:cs typeface="Arial"/>
                <a:sym typeface="Arial"/>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78" name="Google Shape;278;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14"/>
          <p:cNvSpPr txBox="1"/>
          <p:nvPr>
            <p:ph idx="1" type="body"/>
          </p:nvPr>
        </p:nvSpPr>
        <p:spPr>
          <a:xfrm>
            <a:off x="770000" y="1825625"/>
            <a:ext cx="10209600" cy="48255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An interactive dashboard was created to show the following:</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A pie chart of total successful launches by site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Selectable pie charts for successful launched from each site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A plot of payload mass vs.outcome for all sites with color coding by booster version</a:t>
            </a:r>
            <a:endParaRPr sz="2200">
              <a:solidFill>
                <a:srgbClr val="292929"/>
              </a:solidFill>
            </a:endParaRPr>
          </a:p>
          <a:p>
            <a:pPr indent="-368300" lvl="1" marL="914400" rtl="0" algn="l">
              <a:spcBef>
                <a:spcPts val="1400"/>
              </a:spcBef>
              <a:spcAft>
                <a:spcPts val="0"/>
              </a:spcAft>
              <a:buClr>
                <a:srgbClr val="292929"/>
              </a:buClr>
              <a:buSzPts val="2200"/>
              <a:buChar char="○"/>
            </a:pPr>
            <a:r>
              <a:rPr lang="en-US" sz="2200">
                <a:solidFill>
                  <a:srgbClr val="292929"/>
                </a:solidFill>
              </a:rPr>
              <a:t>A plot of payload mass vs.outcome for a selected site with color coding by booster version</a:t>
            </a:r>
            <a:endParaRPr sz="2200">
              <a:solidFill>
                <a:srgbClr val="292929"/>
              </a:solidFill>
            </a:endParaRPr>
          </a:p>
          <a:p>
            <a:pPr indent="-368300" lvl="0" marL="457200" rtl="0" algn="l">
              <a:spcBef>
                <a:spcPts val="1400"/>
              </a:spcBef>
              <a:spcAft>
                <a:spcPts val="0"/>
              </a:spcAft>
              <a:buClr>
                <a:srgbClr val="292929"/>
              </a:buClr>
              <a:buSzPts val="2200"/>
              <a:buChar char="•"/>
            </a:pPr>
            <a:r>
              <a:rPr lang="en-US" sz="2200">
                <a:solidFill>
                  <a:srgbClr val="292929"/>
                </a:solidFill>
              </a:rPr>
              <a:t>Screenshots of the dashboard are shown on the following slides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completed code for the plotly dash dashboard can be found here: </a:t>
            </a:r>
            <a:r>
              <a:rPr lang="en-US" sz="2200" u="sng">
                <a:solidFill>
                  <a:schemeClr val="hlink"/>
                </a:solidFill>
                <a:hlinkClick r:id="rId4"/>
              </a:rPr>
              <a:t>https://github.com/JCarr412/Coursera-DataScience/blob/main/7_spacex-dash-app.py</a:t>
            </a:r>
            <a:r>
              <a:rPr lang="en-US" sz="2200">
                <a:solidFill>
                  <a:srgbClr val="292929"/>
                </a:solidFill>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85" name="Google Shape;285;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g364a623d893_0_120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291" name="Google Shape;291;g364a623d893_0_1206" title="Dashboard.PNG"/>
          <p:cNvPicPr preferRelativeResize="0"/>
          <p:nvPr/>
        </p:nvPicPr>
        <p:blipFill>
          <a:blip r:embed="rId4">
            <a:alphaModFix/>
          </a:blip>
          <a:stretch>
            <a:fillRect/>
          </a:stretch>
        </p:blipFill>
        <p:spPr>
          <a:xfrm>
            <a:off x="584103" y="1412226"/>
            <a:ext cx="11023774" cy="5376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g364a623d893_0_121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297" name="Google Shape;297;g364a623d893_0_1213" title="Site1Pie.PNG"/>
          <p:cNvPicPr preferRelativeResize="0"/>
          <p:nvPr/>
        </p:nvPicPr>
        <p:blipFill>
          <a:blip r:embed="rId4">
            <a:alphaModFix/>
          </a:blip>
          <a:stretch>
            <a:fillRect/>
          </a:stretch>
        </p:blipFill>
        <p:spPr>
          <a:xfrm>
            <a:off x="152400" y="2294975"/>
            <a:ext cx="11887203" cy="30216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g364a623d893_0_121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303" name="Google Shape;303;g364a623d893_0_1218" title="Site2Pie.PNG"/>
          <p:cNvPicPr preferRelativeResize="0"/>
          <p:nvPr/>
        </p:nvPicPr>
        <p:blipFill>
          <a:blip r:embed="rId4">
            <a:alphaModFix/>
          </a:blip>
          <a:stretch>
            <a:fillRect/>
          </a:stretch>
        </p:blipFill>
        <p:spPr>
          <a:xfrm>
            <a:off x="152400" y="2348400"/>
            <a:ext cx="11887199" cy="30547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g364a623d893_0_122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309" name="Google Shape;309;g364a623d893_0_1222" title="Site3Pie.PNG"/>
          <p:cNvPicPr preferRelativeResize="0"/>
          <p:nvPr/>
        </p:nvPicPr>
        <p:blipFill>
          <a:blip r:embed="rId4">
            <a:alphaModFix/>
          </a:blip>
          <a:stretch>
            <a:fillRect/>
          </a:stretch>
        </p:blipFill>
        <p:spPr>
          <a:xfrm>
            <a:off x="152400" y="2573550"/>
            <a:ext cx="11887203" cy="2971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g364a623d893_0_123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315" name="Google Shape;315;g364a623d893_0_1236" title="Site4Pie.PNG"/>
          <p:cNvPicPr preferRelativeResize="0"/>
          <p:nvPr/>
        </p:nvPicPr>
        <p:blipFill>
          <a:blip r:embed="rId4">
            <a:alphaModFix/>
          </a:blip>
          <a:stretch>
            <a:fillRect/>
          </a:stretch>
        </p:blipFill>
        <p:spPr>
          <a:xfrm>
            <a:off x="84200" y="2365725"/>
            <a:ext cx="11887200" cy="30885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g364a623d893_0_123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Build a Dashboard with Plotly Dash</a:t>
            </a:r>
            <a:endParaRPr/>
          </a:p>
        </p:txBody>
      </p:sp>
      <p:pic>
        <p:nvPicPr>
          <p:cNvPr id="321" name="Google Shape;321;g364a623d893_0_1231" title="PayloadChart.PNG"/>
          <p:cNvPicPr preferRelativeResize="0"/>
          <p:nvPr/>
        </p:nvPicPr>
        <p:blipFill>
          <a:blip r:embed="rId4">
            <a:alphaModFix/>
          </a:blip>
          <a:stretch>
            <a:fillRect/>
          </a:stretch>
        </p:blipFill>
        <p:spPr>
          <a:xfrm>
            <a:off x="152400" y="2504275"/>
            <a:ext cx="11887200" cy="27211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Models were developed using the following methods: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Logistic Regression</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Support Vector Machine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Decision Tree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K-Nearest Neighbors</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For each model, tuned parameters were determined, and the model was evaluated using a confusion matrix and the method score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completed notebook for this section can be found here: </a:t>
            </a:r>
            <a:r>
              <a:rPr lang="en-US" sz="2200" u="sng">
                <a:solidFill>
                  <a:schemeClr val="hlink"/>
                </a:solidFill>
                <a:hlinkClick r:id="rId4"/>
              </a:rPr>
              <a:t>https://github.com/JCarr412/Coursera-DataScience/blob/main/8_completed_SpaceX_Machine%20Learning%20Prediction_Part_5.ipynb</a:t>
            </a:r>
            <a:r>
              <a:rPr lang="en-US" sz="2200">
                <a:solidFill>
                  <a:srgbClr val="292929"/>
                </a:solidFill>
              </a:rPr>
              <a:t>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28" name="Google Shape;328;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335" name="Google Shape;335;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18"/>
          <p:cNvSpPr txBox="1"/>
          <p:nvPr>
            <p:ph idx="1" type="body"/>
          </p:nvPr>
        </p:nvSpPr>
        <p:spPr>
          <a:xfrm>
            <a:off x="864975" y="2057400"/>
            <a:ext cx="3932100" cy="4222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plot shows increasing success rates with the later flights.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plot shows that more launches </a:t>
            </a:r>
            <a:r>
              <a:rPr lang="en-US" sz="2200">
                <a:solidFill>
                  <a:srgbClr val="292929"/>
                </a:solidFill>
              </a:rPr>
              <a:t>occurred</a:t>
            </a:r>
            <a:r>
              <a:rPr lang="en-US" sz="2200">
                <a:solidFill>
                  <a:srgbClr val="292929"/>
                </a:solidFill>
              </a:rPr>
              <a:t> at the CCAFS SLC 40 site than at either of the other two sites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plot does not show a clear trend in where launches occur as a function of flight number</a:t>
            </a:r>
            <a:endParaRPr sz="2200">
              <a:solidFill>
                <a:srgbClr val="292929"/>
              </a:solidFill>
            </a:endParaRPr>
          </a:p>
        </p:txBody>
      </p:sp>
      <p:sp>
        <p:nvSpPr>
          <p:cNvPr id="348" name="Google Shape;348;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349" name="Google Shape;349;p18"/>
          <p:cNvPicPr preferRelativeResize="0"/>
          <p:nvPr/>
        </p:nvPicPr>
        <p:blipFill>
          <a:blip r:embed="rId4">
            <a:alphaModFix/>
          </a:blip>
          <a:stretch>
            <a:fillRect/>
          </a:stretch>
        </p:blipFill>
        <p:spPr>
          <a:xfrm>
            <a:off x="5824700" y="1646638"/>
            <a:ext cx="5102883" cy="46331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1524000"/>
            <a:ext cx="10326600" cy="47310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5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347344" lvl="1" marL="914400" marR="0" rtl="0" algn="l">
              <a:lnSpc>
                <a:spcPct val="150000"/>
              </a:lnSpc>
              <a:spcBef>
                <a:spcPts val="0"/>
              </a:spcBef>
              <a:spcAft>
                <a:spcPts val="0"/>
              </a:spcAft>
              <a:buClr>
                <a:srgbClr val="292929"/>
              </a:buClr>
              <a:buSzPct val="100000"/>
              <a:buChar char="○"/>
            </a:pPr>
            <a:r>
              <a:rPr lang="en-US" sz="2200">
                <a:solidFill>
                  <a:srgbClr val="292929"/>
                </a:solidFill>
              </a:rPr>
              <a:t>Data collection with Web Scraping</a:t>
            </a:r>
            <a:endParaRPr sz="2200">
              <a:solidFill>
                <a:srgbClr val="292929"/>
              </a:solidFill>
            </a:endParaRPr>
          </a:p>
          <a:p>
            <a:pPr indent="-347344" lvl="1" marL="914400" marR="0" rtl="0" algn="l">
              <a:lnSpc>
                <a:spcPct val="150000"/>
              </a:lnSpc>
              <a:spcBef>
                <a:spcPts val="0"/>
              </a:spcBef>
              <a:spcAft>
                <a:spcPts val="0"/>
              </a:spcAft>
              <a:buClr>
                <a:srgbClr val="292929"/>
              </a:buClr>
              <a:buSzPct val="100000"/>
              <a:buChar char="○"/>
            </a:pPr>
            <a:r>
              <a:rPr lang="en-US" sz="2200">
                <a:solidFill>
                  <a:srgbClr val="292929"/>
                </a:solidFill>
              </a:rPr>
              <a:t>Data wrangling</a:t>
            </a:r>
            <a:endParaRPr sz="2200">
              <a:solidFill>
                <a:srgbClr val="292929"/>
              </a:solidFill>
            </a:endParaRPr>
          </a:p>
          <a:p>
            <a:pPr indent="-347344" lvl="1" marL="914400" marR="0" rtl="0" algn="l">
              <a:lnSpc>
                <a:spcPct val="150000"/>
              </a:lnSpc>
              <a:spcBef>
                <a:spcPts val="0"/>
              </a:spcBef>
              <a:spcAft>
                <a:spcPts val="0"/>
              </a:spcAft>
              <a:buClr>
                <a:srgbClr val="292929"/>
              </a:buClr>
              <a:buSzPct val="100000"/>
              <a:buChar char="○"/>
            </a:pPr>
            <a:r>
              <a:rPr lang="en-US" sz="2200">
                <a:solidFill>
                  <a:srgbClr val="292929"/>
                </a:solidFill>
              </a:rPr>
              <a:t>Exploratory Data using SQL</a:t>
            </a:r>
            <a:endParaRPr sz="2200">
              <a:solidFill>
                <a:srgbClr val="292929"/>
              </a:solidFill>
            </a:endParaRPr>
          </a:p>
          <a:p>
            <a:pPr indent="-347344" lvl="1" marL="914400" rtl="0" algn="l">
              <a:lnSpc>
                <a:spcPct val="150000"/>
              </a:lnSpc>
              <a:spcBef>
                <a:spcPts val="0"/>
              </a:spcBef>
              <a:spcAft>
                <a:spcPts val="0"/>
              </a:spcAft>
              <a:buClr>
                <a:srgbClr val="292929"/>
              </a:buClr>
              <a:buSzPct val="100000"/>
              <a:buChar char="○"/>
            </a:pPr>
            <a:r>
              <a:rPr lang="en-US" sz="2200">
                <a:solidFill>
                  <a:srgbClr val="292929"/>
                </a:solidFill>
              </a:rPr>
              <a:t>Exploratory Data Analysis for Visualization</a:t>
            </a:r>
            <a:endParaRPr sz="2200">
              <a:solidFill>
                <a:srgbClr val="292929"/>
              </a:solidFill>
            </a:endParaRPr>
          </a:p>
          <a:p>
            <a:pPr indent="-347344" lvl="1" marL="914400" rtl="0" algn="l">
              <a:lnSpc>
                <a:spcPct val="150000"/>
              </a:lnSpc>
              <a:spcBef>
                <a:spcPts val="0"/>
              </a:spcBef>
              <a:spcAft>
                <a:spcPts val="0"/>
              </a:spcAft>
              <a:buClr>
                <a:srgbClr val="292929"/>
              </a:buClr>
              <a:buSzPct val="100000"/>
              <a:buChar char="○"/>
            </a:pPr>
            <a:r>
              <a:rPr lang="en-US" sz="2200">
                <a:solidFill>
                  <a:srgbClr val="292929"/>
                </a:solidFill>
              </a:rPr>
              <a:t>Interactive Visual Analytics with Folium</a:t>
            </a:r>
            <a:endParaRPr sz="2200">
              <a:solidFill>
                <a:srgbClr val="292929"/>
              </a:solidFill>
            </a:endParaRPr>
          </a:p>
          <a:p>
            <a:pPr indent="-347344" lvl="1" marL="914400" rtl="0" algn="l">
              <a:lnSpc>
                <a:spcPct val="150000"/>
              </a:lnSpc>
              <a:spcBef>
                <a:spcPts val="0"/>
              </a:spcBef>
              <a:spcAft>
                <a:spcPts val="0"/>
              </a:spcAft>
              <a:buClr>
                <a:srgbClr val="292929"/>
              </a:buClr>
              <a:buSzPct val="100000"/>
              <a:buChar char="○"/>
            </a:pPr>
            <a:r>
              <a:rPr lang="en-US" sz="2200">
                <a:solidFill>
                  <a:srgbClr val="292929"/>
                </a:solidFill>
              </a:rPr>
              <a:t>Interactive Visual Analytics with Plotly Dash</a:t>
            </a:r>
            <a:endParaRPr sz="2200">
              <a:solidFill>
                <a:srgbClr val="292929"/>
              </a:solidFill>
            </a:endParaRPr>
          </a:p>
          <a:p>
            <a:pPr indent="-347344" lvl="1" marL="914400" rtl="0" algn="l">
              <a:lnSpc>
                <a:spcPct val="150000"/>
              </a:lnSpc>
              <a:spcBef>
                <a:spcPts val="0"/>
              </a:spcBef>
              <a:spcAft>
                <a:spcPts val="0"/>
              </a:spcAft>
              <a:buClr>
                <a:srgbClr val="292929"/>
              </a:buClr>
              <a:buSzPct val="100000"/>
              <a:buChar char="○"/>
            </a:pPr>
            <a:r>
              <a:rPr lang="en-US" sz="2200">
                <a:solidFill>
                  <a:srgbClr val="292929"/>
                </a:solidFill>
              </a:rPr>
              <a:t>Machine Learning Predictive Analysis for Classification</a:t>
            </a:r>
            <a:endParaRPr sz="2200">
              <a:solidFill>
                <a:srgbClr val="292929"/>
              </a:solidFill>
            </a:endParaRPr>
          </a:p>
          <a:p>
            <a:pPr indent="-207645" lvl="0" marL="228600" marR="0" rtl="0" algn="l">
              <a:lnSpc>
                <a:spcPct val="15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47344" lvl="1" marL="914400" marR="0" rtl="0" algn="l">
              <a:lnSpc>
                <a:spcPct val="150000"/>
              </a:lnSpc>
              <a:spcBef>
                <a:spcPts val="0"/>
              </a:spcBef>
              <a:spcAft>
                <a:spcPts val="0"/>
              </a:spcAft>
              <a:buClr>
                <a:srgbClr val="292929"/>
              </a:buClr>
              <a:buSzPct val="100000"/>
              <a:buChar char="○"/>
            </a:pPr>
            <a:r>
              <a:rPr lang="en-US" sz="2200">
                <a:solidFill>
                  <a:srgbClr val="292929"/>
                </a:solidFill>
              </a:rPr>
              <a:t>Exploratory Data Analysis Results</a:t>
            </a:r>
            <a:endParaRPr sz="2200">
              <a:solidFill>
                <a:srgbClr val="292929"/>
              </a:solidFill>
            </a:endParaRPr>
          </a:p>
          <a:p>
            <a:pPr indent="-347344" lvl="1" marL="914400" marR="0" rtl="0" algn="l">
              <a:lnSpc>
                <a:spcPct val="150000"/>
              </a:lnSpc>
              <a:spcBef>
                <a:spcPts val="0"/>
              </a:spcBef>
              <a:spcAft>
                <a:spcPts val="0"/>
              </a:spcAft>
              <a:buClr>
                <a:srgbClr val="292929"/>
              </a:buClr>
              <a:buSzPct val="100000"/>
              <a:buChar char="○"/>
            </a:pPr>
            <a:r>
              <a:rPr lang="en-US" sz="2200">
                <a:solidFill>
                  <a:srgbClr val="292929"/>
                </a:solidFill>
              </a:rPr>
              <a:t>Interactive Analytics</a:t>
            </a:r>
            <a:endParaRPr sz="2200">
              <a:solidFill>
                <a:srgbClr val="292929"/>
              </a:solidFill>
            </a:endParaRPr>
          </a:p>
          <a:p>
            <a:pPr indent="-347344" lvl="1" marL="914400" marR="0" rtl="0" algn="l">
              <a:lnSpc>
                <a:spcPct val="150000"/>
              </a:lnSpc>
              <a:spcBef>
                <a:spcPts val="0"/>
              </a:spcBef>
              <a:spcAft>
                <a:spcPts val="0"/>
              </a:spcAft>
              <a:buClr>
                <a:srgbClr val="292929"/>
              </a:buClr>
              <a:buSzPct val="100000"/>
              <a:buChar char="○"/>
            </a:pPr>
            <a:r>
              <a:rPr lang="en-US" sz="2200">
                <a:solidFill>
                  <a:srgbClr val="292929"/>
                </a:solidFill>
              </a:rPr>
              <a:t>Predictive Analysis Results</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plot shows the range of payload masses that were handled at each launch site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highest payload masses appear to have greater success rates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highest payload masses were only launched from the CCAFS SLC 40 and KSC LC 39A sites</a:t>
            </a:r>
            <a:endParaRPr sz="2200">
              <a:solidFill>
                <a:srgbClr val="292929"/>
              </a:solidFill>
            </a:endParaRPr>
          </a:p>
        </p:txBody>
      </p:sp>
      <p:sp>
        <p:nvSpPr>
          <p:cNvPr id="356" name="Google Shape;356;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357" name="Google Shape;357;p19"/>
          <p:cNvPicPr preferRelativeResize="0"/>
          <p:nvPr/>
        </p:nvPicPr>
        <p:blipFill>
          <a:blip r:embed="rId4">
            <a:alphaModFix/>
          </a:blip>
          <a:stretch>
            <a:fillRect/>
          </a:stretch>
        </p:blipFill>
        <p:spPr>
          <a:xfrm>
            <a:off x="5840374" y="1659011"/>
            <a:ext cx="5102829" cy="4633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20"/>
          <p:cNvSpPr txBox="1"/>
          <p:nvPr>
            <p:ph idx="1" type="body"/>
          </p:nvPr>
        </p:nvSpPr>
        <p:spPr>
          <a:xfrm>
            <a:off x="770000" y="1635925"/>
            <a:ext cx="3932100" cy="4694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Several orbit types have 100% success rates: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ES-L1, GEO, HEO, and SSO</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One orbit type has a 0% success rate</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SO</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success rate for other sites ranges from about 50% to about 85%</a:t>
            </a:r>
            <a:endParaRPr sz="2200">
              <a:solidFill>
                <a:srgbClr val="292929"/>
              </a:solidFill>
            </a:endParaRPr>
          </a:p>
        </p:txBody>
      </p:sp>
      <p:sp>
        <p:nvSpPr>
          <p:cNvPr id="364" name="Google Shape;364;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365" name="Google Shape;365;p20"/>
          <p:cNvPicPr preferRelativeResize="0"/>
          <p:nvPr/>
        </p:nvPicPr>
        <p:blipFill>
          <a:blip r:embed="rId4">
            <a:alphaModFix/>
          </a:blip>
          <a:stretch>
            <a:fillRect/>
          </a:stretch>
        </p:blipFill>
        <p:spPr>
          <a:xfrm>
            <a:off x="5494524" y="1863837"/>
            <a:ext cx="5534025" cy="424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21"/>
          <p:cNvSpPr txBox="1"/>
          <p:nvPr>
            <p:ph idx="1" type="body"/>
          </p:nvPr>
        </p:nvSpPr>
        <p:spPr>
          <a:xfrm>
            <a:off x="770000" y="1566750"/>
            <a:ext cx="3932100" cy="4946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chart shows a trend in changes over time with the types of orbits that are being launched.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LEO, ISS, PO, GTO, and ES-L1 launches have been conducted since fairly early.</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More recently, SSO, HEO, MEO, VLEO, SO, and GEO launches have been conducted.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Success rates for each type of launch can also be visualized on the plot</a:t>
            </a:r>
            <a:endParaRPr sz="2200">
              <a:solidFill>
                <a:srgbClr val="292929"/>
              </a:solidFill>
            </a:endParaRPr>
          </a:p>
        </p:txBody>
      </p:sp>
      <p:sp>
        <p:nvSpPr>
          <p:cNvPr id="372" name="Google Shape;372;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373" name="Google Shape;373;p21"/>
          <p:cNvPicPr preferRelativeResize="0"/>
          <p:nvPr/>
        </p:nvPicPr>
        <p:blipFill>
          <a:blip r:embed="rId4">
            <a:alphaModFix/>
          </a:blip>
          <a:stretch>
            <a:fillRect/>
          </a:stretch>
        </p:blipFill>
        <p:spPr>
          <a:xfrm>
            <a:off x="5736624" y="1659012"/>
            <a:ext cx="5157053" cy="4633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orbit type as a function of payload mass is shown on the plot.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heaviest payloads are handled only by the VLEO orbit type.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success rate as a function of orbit type and payload mass can also be seen</a:t>
            </a:r>
            <a:endParaRPr sz="2200">
              <a:solidFill>
                <a:srgbClr val="292929"/>
              </a:solidFill>
            </a:endParaRPr>
          </a:p>
        </p:txBody>
      </p:sp>
      <p:sp>
        <p:nvSpPr>
          <p:cNvPr id="380" name="Google Shape;380;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81" name="Google Shape;381;p22"/>
          <p:cNvPicPr preferRelativeResize="0"/>
          <p:nvPr/>
        </p:nvPicPr>
        <p:blipFill>
          <a:blip r:embed="rId4">
            <a:alphaModFix/>
          </a:blip>
          <a:stretch>
            <a:fillRect/>
          </a:stretch>
        </p:blipFill>
        <p:spPr>
          <a:xfrm>
            <a:off x="5805799" y="1646662"/>
            <a:ext cx="5157053" cy="46330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plot shows a fairly steady increase in success rate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Success rate in the early years was 0%</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Success in the most recent years was above 80%</a:t>
            </a:r>
            <a:endParaRPr sz="2200">
              <a:solidFill>
                <a:srgbClr val="292929"/>
              </a:solidFill>
            </a:endParaRPr>
          </a:p>
        </p:txBody>
      </p:sp>
      <p:sp>
        <p:nvSpPr>
          <p:cNvPr id="388" name="Google Shape;388;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89" name="Google Shape;389;p23"/>
          <p:cNvPicPr preferRelativeResize="0"/>
          <p:nvPr/>
        </p:nvPicPr>
        <p:blipFill>
          <a:blip r:embed="rId4">
            <a:alphaModFix/>
          </a:blip>
          <a:stretch>
            <a:fillRect/>
          </a:stretch>
        </p:blipFill>
        <p:spPr>
          <a:xfrm>
            <a:off x="5544049" y="1851474"/>
            <a:ext cx="5534025" cy="424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Unique launch site names were found with the following query:</a:t>
            </a:r>
            <a:br>
              <a:rPr lang="en-US" sz="2200">
                <a:solidFill>
                  <a:srgbClr val="292929"/>
                </a:solidFill>
              </a:rPr>
            </a:br>
            <a:br>
              <a:rPr lang="en-US" sz="2200">
                <a:solidFill>
                  <a:srgbClr val="292929"/>
                </a:solidFill>
              </a:rPr>
            </a:br>
            <a:r>
              <a:rPr lang="en-US" sz="2200">
                <a:solidFill>
                  <a:srgbClr val="292929"/>
                </a:solidFill>
              </a:rPr>
              <a:t>%sql SELECT DISTINCT Launch_Site FROM SPACEXTBL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Results:</a:t>
            </a:r>
            <a:endParaRPr sz="2200">
              <a:solidFill>
                <a:srgbClr val="292929"/>
              </a:solidFill>
            </a:endParaRPr>
          </a:p>
          <a:p>
            <a:pPr indent="0" lvl="0" marL="457200" marR="0" rtl="0" algn="l">
              <a:lnSpc>
                <a:spcPct val="100000"/>
              </a:lnSpc>
              <a:spcBef>
                <a:spcPts val="1400"/>
              </a:spcBef>
              <a:spcAft>
                <a:spcPts val="0"/>
              </a:spcAft>
              <a:buNone/>
            </a:pPr>
            <a:r>
              <a:rPr lang="en-US" sz="2200" u="sng">
                <a:solidFill>
                  <a:srgbClr val="292929"/>
                </a:solidFill>
              </a:rPr>
              <a:t>Launch_Site</a:t>
            </a:r>
            <a:endParaRPr sz="2200" u="sng">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CCAFS LC-40</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VAFB SLC-4E</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KSC LC-39A</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CCAFS SLC-40</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96" name="Google Shape;396;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25"/>
          <p:cNvSpPr txBox="1"/>
          <p:nvPr>
            <p:ph idx="1" type="body"/>
          </p:nvPr>
        </p:nvSpPr>
        <p:spPr>
          <a:xfrm>
            <a:off x="770000" y="1825625"/>
            <a:ext cx="10688100" cy="14706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sites beginning with CCA were found with this query:</a:t>
            </a:r>
            <a:br>
              <a:rPr lang="en-US" sz="2200">
                <a:solidFill>
                  <a:srgbClr val="292929"/>
                </a:solidFill>
              </a:rPr>
            </a:br>
            <a:br>
              <a:rPr lang="en-US" sz="2200">
                <a:solidFill>
                  <a:srgbClr val="292929"/>
                </a:solidFill>
              </a:rPr>
            </a:br>
            <a:r>
              <a:rPr lang="en-US" sz="2200">
                <a:solidFill>
                  <a:srgbClr val="292929"/>
                </a:solidFill>
              </a:rPr>
              <a:t>%sql SELECT * FROM SPACEXTBL WHERE Launch_Site LIKE 'CCA%' LIMIT 5;</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Result:</a:t>
            </a:r>
            <a:endParaRPr sz="2200">
              <a:solidFill>
                <a:srgbClr val="292929"/>
              </a:solidFill>
            </a:endParaRPr>
          </a:p>
        </p:txBody>
      </p:sp>
      <p:sp>
        <p:nvSpPr>
          <p:cNvPr id="403" name="Google Shape;40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404" name="Google Shape;404;p25"/>
          <p:cNvPicPr preferRelativeResize="0"/>
          <p:nvPr/>
        </p:nvPicPr>
        <p:blipFill>
          <a:blip r:embed="rId4">
            <a:alphaModFix/>
          </a:blip>
          <a:stretch>
            <a:fillRect/>
          </a:stretch>
        </p:blipFill>
        <p:spPr>
          <a:xfrm>
            <a:off x="2573225" y="2967625"/>
            <a:ext cx="7045549" cy="3561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Total payload mass was found with this query:</a:t>
            </a:r>
            <a:br>
              <a:rPr lang="en-US" sz="2200">
                <a:solidFill>
                  <a:srgbClr val="292929"/>
                </a:solidFill>
              </a:rPr>
            </a:br>
            <a:br>
              <a:rPr lang="en-US" sz="2200">
                <a:solidFill>
                  <a:srgbClr val="292929"/>
                </a:solidFill>
              </a:rPr>
            </a:br>
            <a:r>
              <a:rPr lang="en-US" sz="2200">
                <a:solidFill>
                  <a:srgbClr val="292929"/>
                </a:solidFill>
              </a:rPr>
              <a:t>%sql SELECT SUM(PAYLOAD_MASS__KG_) AS Total_Payload_Mass FROM SPACEXTBL WHERE Customer = 'NASA (CRS)';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Result: 45596</a:t>
            </a:r>
            <a:endParaRPr sz="2200">
              <a:solidFill>
                <a:srgbClr val="292929"/>
              </a:solidFill>
            </a:endParaRPr>
          </a:p>
        </p:txBody>
      </p:sp>
      <p:sp>
        <p:nvSpPr>
          <p:cNvPr id="411" name="Google Shape;41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Average payload mass carried by booster version F9 V1.1 was found with this query:</a:t>
            </a:r>
            <a:br>
              <a:rPr lang="en-US" sz="2200">
                <a:solidFill>
                  <a:srgbClr val="292929"/>
                </a:solidFill>
              </a:rPr>
            </a:br>
            <a:br>
              <a:rPr lang="en-US" sz="2200">
                <a:solidFill>
                  <a:srgbClr val="292929"/>
                </a:solidFill>
              </a:rPr>
            </a:br>
            <a:r>
              <a:rPr lang="en-US" sz="2200">
                <a:solidFill>
                  <a:srgbClr val="292929"/>
                </a:solidFill>
              </a:rPr>
              <a:t>%sql SELECT AVG(PAYLOAD_MASS__KG_) AS Avg_Payload_Mass FROM SPACEXTBL WHERE Booster_Version = 'F9 v1.1';</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Result: 2928.4</a:t>
            </a:r>
            <a:endParaRPr sz="2200">
              <a:solidFill>
                <a:srgbClr val="292929"/>
              </a:solidFill>
            </a:endParaRPr>
          </a:p>
        </p:txBody>
      </p:sp>
      <p:sp>
        <p:nvSpPr>
          <p:cNvPr id="418" name="Google Shape;41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date of the first successful landing outcome on ground pad was found with this query:</a:t>
            </a:r>
            <a:br>
              <a:rPr lang="en-US" sz="2200">
                <a:solidFill>
                  <a:srgbClr val="292929"/>
                </a:solidFill>
                <a:latin typeface="Arial"/>
                <a:ea typeface="Arial"/>
                <a:cs typeface="Arial"/>
                <a:sym typeface="Arial"/>
              </a:rPr>
            </a:br>
            <a:br>
              <a:rPr lang="en-US" sz="2200">
                <a:solidFill>
                  <a:srgbClr val="292929"/>
                </a:solidFill>
                <a:latin typeface="Arial"/>
                <a:ea typeface="Arial"/>
                <a:cs typeface="Arial"/>
                <a:sym typeface="Arial"/>
              </a:rPr>
            </a:br>
            <a:r>
              <a:rPr lang="en-US" sz="2200">
                <a:solidFill>
                  <a:srgbClr val="292929"/>
                </a:solidFill>
                <a:latin typeface="Arial"/>
                <a:ea typeface="Arial"/>
                <a:cs typeface="Arial"/>
                <a:sym typeface="Arial"/>
              </a:rPr>
              <a:t>%sql SELECT MIN(Date) AS First_Successful_Ground_Pad_Landing FROM SPACEXTBL WHERE Landing_Outcome = 'Success (ground pad)';</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Result: 2015-12-22</a:t>
            </a:r>
            <a:endParaRPr/>
          </a:p>
        </p:txBody>
      </p:sp>
      <p:sp>
        <p:nvSpPr>
          <p:cNvPr id="425" name="Google Shape;425;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700" y="1402075"/>
            <a:ext cx="10399500" cy="4623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368300" lvl="1" marL="914400" marR="0" rtl="0" algn="l">
              <a:lnSpc>
                <a:spcPct val="90000"/>
              </a:lnSpc>
              <a:spcBef>
                <a:spcPts val="0"/>
              </a:spcBef>
              <a:spcAft>
                <a:spcPts val="0"/>
              </a:spcAft>
              <a:buClr>
                <a:srgbClr val="292929"/>
              </a:buClr>
              <a:buSzPts val="2200"/>
              <a:buChar char="○"/>
            </a:pPr>
            <a:r>
              <a:rPr lang="en-US" sz="2200">
                <a:solidFill>
                  <a:srgbClr val="292929"/>
                </a:solidFill>
              </a:rPr>
              <a:t>In this capstone project, we seek to understand the factors affecting the successful landing of SpaceX Falcon 9 rocket launches. The cost of each launch is above 60 million dollars, but the reusability of the first stage nonetheless provides a significant cost savings compared to alternatives. As such, it is desirable to have a model that provides accurate prediction of whether a launch will be successful. This information can be used to improve launch design and to increase the </a:t>
            </a:r>
            <a:r>
              <a:rPr lang="en-US" sz="2200">
                <a:solidFill>
                  <a:srgbClr val="292929"/>
                </a:solidFill>
              </a:rPr>
              <a:t>likelihood</a:t>
            </a:r>
            <a:r>
              <a:rPr lang="en-US" sz="2200">
                <a:solidFill>
                  <a:srgbClr val="292929"/>
                </a:solidFill>
              </a:rPr>
              <a:t> of successful launches in the future.</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368300" lvl="1" marL="914400" marR="0" rtl="0" algn="l">
              <a:lnSpc>
                <a:spcPct val="90000"/>
              </a:lnSpc>
              <a:spcBef>
                <a:spcPts val="1400"/>
              </a:spcBef>
              <a:spcAft>
                <a:spcPts val="0"/>
              </a:spcAft>
              <a:buClr>
                <a:srgbClr val="292929"/>
              </a:buClr>
              <a:buSzPts val="2200"/>
              <a:buChar char="○"/>
            </a:pPr>
            <a:r>
              <a:rPr lang="en-US" sz="2200">
                <a:solidFill>
                  <a:srgbClr val="292929"/>
                </a:solidFill>
              </a:rPr>
              <a:t>For a given set of features of Falcon 9 rocket launches, including payload mass, orbit type, launch site, etc., will the first stage of the rocket land successfully?</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29"/>
          <p:cNvSpPr txBox="1"/>
          <p:nvPr>
            <p:ph idx="1" type="body"/>
          </p:nvPr>
        </p:nvSpPr>
        <p:spPr>
          <a:xfrm>
            <a:off x="769994" y="1825625"/>
            <a:ext cx="74427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names of boosters which have successfully landed on drone ship and had payload mass greater than 4000 but less than 6000 were found with this query:</a:t>
            </a:r>
            <a:br>
              <a:rPr lang="en-US" sz="2200">
                <a:solidFill>
                  <a:srgbClr val="292929"/>
                </a:solidFill>
                <a:latin typeface="Arial"/>
                <a:ea typeface="Arial"/>
                <a:cs typeface="Arial"/>
                <a:sym typeface="Arial"/>
              </a:rPr>
            </a:br>
            <a:br>
              <a:rPr lang="en-US" sz="2200">
                <a:solidFill>
                  <a:srgbClr val="292929"/>
                </a:solidFill>
                <a:latin typeface="Arial"/>
                <a:ea typeface="Arial"/>
                <a:cs typeface="Arial"/>
                <a:sym typeface="Arial"/>
              </a:rPr>
            </a:br>
            <a:r>
              <a:rPr lang="en-US" sz="2200">
                <a:solidFill>
                  <a:srgbClr val="292929"/>
                </a:solidFill>
                <a:latin typeface="Arial"/>
                <a:ea typeface="Arial"/>
                <a:cs typeface="Arial"/>
                <a:sym typeface="Arial"/>
              </a:rPr>
              <a:t>%sql SELECT DISTINCT Landing_Outcome FROM SPACEXTBL</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Result shown to the right</a:t>
            </a:r>
            <a:endParaRPr/>
          </a:p>
        </p:txBody>
      </p:sp>
      <p:sp>
        <p:nvSpPr>
          <p:cNvPr id="432" name="Google Shape;432;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433" name="Google Shape;433;p29"/>
          <p:cNvPicPr preferRelativeResize="0"/>
          <p:nvPr/>
        </p:nvPicPr>
        <p:blipFill>
          <a:blip r:embed="rId4">
            <a:alphaModFix/>
          </a:blip>
          <a:stretch>
            <a:fillRect/>
          </a:stretch>
        </p:blipFill>
        <p:spPr>
          <a:xfrm>
            <a:off x="8526496" y="1311176"/>
            <a:ext cx="2193675" cy="5380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9" name="Google Shape;439;p30"/>
          <p:cNvSpPr txBox="1"/>
          <p:nvPr>
            <p:ph idx="1" type="body"/>
          </p:nvPr>
        </p:nvSpPr>
        <p:spPr>
          <a:xfrm>
            <a:off x="770000" y="1825625"/>
            <a:ext cx="9745500" cy="25254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total number of successful and failure mission outcomes was found with the following query:</a:t>
            </a:r>
            <a:br>
              <a:rPr lang="en-US" sz="2200">
                <a:solidFill>
                  <a:srgbClr val="292929"/>
                </a:solidFill>
              </a:rPr>
            </a:br>
            <a:br>
              <a:rPr lang="en-US" sz="2200">
                <a:solidFill>
                  <a:srgbClr val="292929"/>
                </a:solidFill>
              </a:rPr>
            </a:br>
            <a:r>
              <a:rPr lang="en-US" sz="2200">
                <a:solidFill>
                  <a:srgbClr val="292929"/>
                </a:solidFill>
                <a:latin typeface="Arial"/>
                <a:ea typeface="Arial"/>
                <a:cs typeface="Arial"/>
                <a:sym typeface="Arial"/>
              </a:rPr>
              <a:t>%sql SELECT DISTINCT Booster_Version FROM SPACEXTBL WHERE Landing_Outcome = 'Success (drone ship)'   AND PAYLOAD_MASS__KG_ &gt; 4000   AND PAYLOAD_MASS__KG_ &lt; 6000;</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Result:</a:t>
            </a:r>
            <a:endParaRPr/>
          </a:p>
        </p:txBody>
      </p:sp>
      <p:sp>
        <p:nvSpPr>
          <p:cNvPr id="440" name="Google Shape;44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441" name="Google Shape;441;p30"/>
          <p:cNvPicPr preferRelativeResize="0"/>
          <p:nvPr/>
        </p:nvPicPr>
        <p:blipFill>
          <a:blip r:embed="rId4">
            <a:alphaModFix/>
          </a:blip>
          <a:stretch>
            <a:fillRect/>
          </a:stretch>
        </p:blipFill>
        <p:spPr>
          <a:xfrm>
            <a:off x="4199125" y="3967325"/>
            <a:ext cx="2242750" cy="26707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7" name="Google Shape;447;p31"/>
          <p:cNvSpPr txBox="1"/>
          <p:nvPr>
            <p:ph idx="1" type="body"/>
          </p:nvPr>
        </p:nvSpPr>
        <p:spPr>
          <a:xfrm>
            <a:off x="770003" y="1825625"/>
            <a:ext cx="66297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names of the booster which have carried the maximum payload mass was </a:t>
            </a:r>
            <a:r>
              <a:rPr lang="en-US" sz="2200">
                <a:solidFill>
                  <a:srgbClr val="292929"/>
                </a:solidFill>
              </a:rPr>
              <a:t>found with this query:</a:t>
            </a:r>
            <a:br>
              <a:rPr lang="en-US" sz="2200">
                <a:solidFill>
                  <a:srgbClr val="292929"/>
                </a:solidFill>
              </a:rPr>
            </a:b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a:t>
            </a:r>
            <a:r>
              <a:rPr lang="en-US" sz="2200">
                <a:solidFill>
                  <a:srgbClr val="292929"/>
                </a:solidFill>
              </a:rPr>
              <a:t>sql SELECT Booster_Version FROM SPACEXTBL WHERE PAYLOAD_MASS__KG_ = (SELECT MAX(PAYLOAD_MASS__KG_) FROM SPACEXTBL);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results are shown to the right</a:t>
            </a:r>
            <a:endParaRPr/>
          </a:p>
        </p:txBody>
      </p:sp>
      <p:sp>
        <p:nvSpPr>
          <p:cNvPr id="448" name="Google Shape;448;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449" name="Google Shape;449;p31"/>
          <p:cNvPicPr preferRelativeResize="0"/>
          <p:nvPr/>
        </p:nvPicPr>
        <p:blipFill>
          <a:blip r:embed="rId4">
            <a:alphaModFix/>
          </a:blip>
          <a:stretch>
            <a:fillRect/>
          </a:stretch>
        </p:blipFill>
        <p:spPr>
          <a:xfrm>
            <a:off x="8904350" y="1450600"/>
            <a:ext cx="1664200" cy="5267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5" name="Google Shape;455;p32"/>
          <p:cNvSpPr txBox="1"/>
          <p:nvPr>
            <p:ph idx="1" type="body"/>
          </p:nvPr>
        </p:nvSpPr>
        <p:spPr>
          <a:xfrm>
            <a:off x="770000" y="1825625"/>
            <a:ext cx="9745500" cy="3165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failed landing_outcomes in drone ship, their booster versions, and launch site names for in year 2015 were found with this query:</a:t>
            </a:r>
            <a:br>
              <a:rPr lang="en-US" sz="2200">
                <a:solidFill>
                  <a:srgbClr val="292929"/>
                </a:solidFill>
                <a:latin typeface="Arial"/>
                <a:ea typeface="Arial"/>
                <a:cs typeface="Arial"/>
                <a:sym typeface="Arial"/>
              </a:rPr>
            </a:br>
            <a:br>
              <a:rPr lang="en-US" sz="2200">
                <a:solidFill>
                  <a:srgbClr val="292929"/>
                </a:solidFill>
                <a:latin typeface="Arial"/>
                <a:ea typeface="Arial"/>
                <a:cs typeface="Arial"/>
                <a:sym typeface="Arial"/>
              </a:rPr>
            </a:br>
            <a:r>
              <a:rPr lang="en-US" sz="2200">
                <a:solidFill>
                  <a:srgbClr val="292929"/>
                </a:solidFill>
                <a:latin typeface="Arial"/>
                <a:ea typeface="Arial"/>
                <a:cs typeface="Arial"/>
                <a:sym typeface="Arial"/>
              </a:rPr>
              <a:t>%sql SELECT substr(Date, 6, 2) AS Month,Landing_Outcome, Booster_Version, Launch_Site FROM SPACEXTBL WHERE substr(Date, 1, 4) = '2015' AND Landing_Outcome = 'Failure (drone ship)';</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Result:</a:t>
            </a:r>
            <a:endParaRPr sz="2800">
              <a:solidFill>
                <a:srgbClr val="292929"/>
              </a:solidFill>
              <a:latin typeface="Arial"/>
              <a:ea typeface="Arial"/>
              <a:cs typeface="Arial"/>
              <a:sym typeface="Arial"/>
            </a:endParaRPr>
          </a:p>
        </p:txBody>
      </p:sp>
      <p:sp>
        <p:nvSpPr>
          <p:cNvPr id="456" name="Google Shape;456;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457" name="Google Shape;457;p32"/>
          <p:cNvPicPr preferRelativeResize="0"/>
          <p:nvPr/>
        </p:nvPicPr>
        <p:blipFill>
          <a:blip r:embed="rId4">
            <a:alphaModFix/>
          </a:blip>
          <a:stretch>
            <a:fillRect/>
          </a:stretch>
        </p:blipFill>
        <p:spPr>
          <a:xfrm>
            <a:off x="2832875" y="4328425"/>
            <a:ext cx="6088725" cy="1697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33"/>
          <p:cNvSpPr txBox="1"/>
          <p:nvPr>
            <p:ph idx="1" type="body"/>
          </p:nvPr>
        </p:nvSpPr>
        <p:spPr>
          <a:xfrm>
            <a:off x="770000" y="1825625"/>
            <a:ext cx="61974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a:t>
            </a:r>
            <a:r>
              <a:rPr lang="en-US" sz="2200">
                <a:solidFill>
                  <a:srgbClr val="292929"/>
                </a:solidFill>
                <a:latin typeface="Arial"/>
                <a:ea typeface="Arial"/>
                <a:cs typeface="Arial"/>
                <a:sym typeface="Arial"/>
              </a:rPr>
              <a:t>he count of landing outcomes (such as Failure (drone ship) or Success (ground pad)) between the date 2010-06-04 and 2017-03-20, were ran</a:t>
            </a:r>
            <a:r>
              <a:rPr lang="en-US" sz="2200">
                <a:solidFill>
                  <a:srgbClr val="292929"/>
                </a:solidFill>
              </a:rPr>
              <a:t>ked </a:t>
            </a:r>
            <a:r>
              <a:rPr lang="en-US" sz="2200">
                <a:solidFill>
                  <a:srgbClr val="292929"/>
                </a:solidFill>
                <a:latin typeface="Arial"/>
                <a:ea typeface="Arial"/>
                <a:cs typeface="Arial"/>
                <a:sym typeface="Arial"/>
              </a:rPr>
              <a:t>in descending order using this query:</a:t>
            </a:r>
            <a:br>
              <a:rPr lang="en-US" sz="2200">
                <a:solidFill>
                  <a:srgbClr val="292929"/>
                </a:solidFill>
                <a:latin typeface="Arial"/>
                <a:ea typeface="Arial"/>
                <a:cs typeface="Arial"/>
                <a:sym typeface="Arial"/>
              </a:rPr>
            </a:br>
            <a:br>
              <a:rPr lang="en-US" sz="2200">
                <a:solidFill>
                  <a:srgbClr val="292929"/>
                </a:solidFill>
                <a:latin typeface="Arial"/>
                <a:ea typeface="Arial"/>
                <a:cs typeface="Arial"/>
                <a:sym typeface="Arial"/>
              </a:rPr>
            </a:br>
            <a:r>
              <a:rPr lang="en-US" sz="2200">
                <a:solidFill>
                  <a:srgbClr val="292929"/>
                </a:solidFill>
                <a:latin typeface="Arial"/>
                <a:ea typeface="Arial"/>
                <a:cs typeface="Arial"/>
                <a:sym typeface="Arial"/>
              </a:rPr>
              <a:t>%sql SELECT Landing_Outcome, COUNT(*) AS Outcome_Count FROM SPACEXTBL WHERE Date BETWEEN '2010-06-04' AND '2017-03-20' GROUP BY Landing_Outcome ORDER BY Outcome_Count DESC; </a:t>
            </a:r>
            <a:endParaRPr sz="2200">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Result shown to the right</a:t>
            </a:r>
            <a:endParaRPr/>
          </a:p>
        </p:txBody>
      </p:sp>
      <p:sp>
        <p:nvSpPr>
          <p:cNvPr id="463" name="Google Shape;463;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464" name="Google Shape;464;p33"/>
          <p:cNvPicPr preferRelativeResize="0"/>
          <p:nvPr/>
        </p:nvPicPr>
        <p:blipFill>
          <a:blip r:embed="rId4">
            <a:alphaModFix/>
          </a:blip>
          <a:stretch>
            <a:fillRect/>
          </a:stretch>
        </p:blipFill>
        <p:spPr>
          <a:xfrm>
            <a:off x="7171675" y="1546526"/>
            <a:ext cx="4485036" cy="4630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5" name="Google Shape;475;p3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Unfortunately</a:t>
            </a:r>
            <a:r>
              <a:rPr lang="en-US" sz="2200">
                <a:solidFill>
                  <a:srgbClr val="292929"/>
                </a:solidFill>
              </a:rPr>
              <a:t>, screenshots for the folium map were not obtained.</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76" name="Google Shape;47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Folium map sreenshots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7" name="Google Shape;487;p39"/>
          <p:cNvSpPr txBox="1"/>
          <p:nvPr>
            <p:ph idx="1" type="body"/>
          </p:nvPr>
        </p:nvSpPr>
        <p:spPr>
          <a:xfrm>
            <a:off x="770000" y="1400350"/>
            <a:ext cx="9745500" cy="12387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Font typeface="Arial"/>
              <a:buChar char="●"/>
            </a:pPr>
            <a:r>
              <a:rPr lang="en-US" sz="2200">
                <a:solidFill>
                  <a:srgbClr val="292929"/>
                </a:solidFill>
              </a:rPr>
              <a:t>The plot shows that the site with the most successful launches (41.7% of all successful launches) was KSC LC-39A</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The site with the fewest successful launches was CCAFS SLC-40</a:t>
            </a:r>
            <a:endParaRPr sz="2200">
              <a:solidFill>
                <a:srgbClr val="292929"/>
              </a:solidFill>
            </a:endParaRPr>
          </a:p>
        </p:txBody>
      </p:sp>
      <p:sp>
        <p:nvSpPr>
          <p:cNvPr id="488" name="Google Shape;488;p39"/>
          <p:cNvSpPr txBox="1"/>
          <p:nvPr/>
        </p:nvSpPr>
        <p:spPr>
          <a:xfrm>
            <a:off x="770000" y="79501"/>
            <a:ext cx="10515600" cy="10083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Dashboard Screenshot:</a:t>
            </a:r>
            <a:br>
              <a:rPr lang="en-US" sz="4000">
                <a:solidFill>
                  <a:srgbClr val="0B49CB"/>
                </a:solidFill>
              </a:rPr>
            </a:br>
            <a:r>
              <a:rPr lang="en-US" sz="4000">
                <a:solidFill>
                  <a:srgbClr val="0B49CB"/>
                </a:solidFill>
              </a:rPr>
              <a:t>Launch Success Count for All Sites</a:t>
            </a:r>
            <a:endParaRPr/>
          </a:p>
        </p:txBody>
      </p:sp>
      <p:pic>
        <p:nvPicPr>
          <p:cNvPr id="489" name="Google Shape;489;p39" title="Dashboard.PNG"/>
          <p:cNvPicPr preferRelativeResize="0"/>
          <p:nvPr/>
        </p:nvPicPr>
        <p:blipFill rotWithShape="1">
          <a:blip r:embed="rId4">
            <a:alphaModFix/>
          </a:blip>
          <a:srcRect b="50610" l="0" r="0" t="-6135"/>
          <a:stretch/>
        </p:blipFill>
        <p:spPr>
          <a:xfrm>
            <a:off x="0" y="2638928"/>
            <a:ext cx="12192001" cy="3110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g37759c8e5c4_0_1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5" name="Google Shape;495;g37759c8e5c4_0_17"/>
          <p:cNvSpPr txBox="1"/>
          <p:nvPr>
            <p:ph idx="1" type="body"/>
          </p:nvPr>
        </p:nvSpPr>
        <p:spPr>
          <a:xfrm>
            <a:off x="770000" y="1400350"/>
            <a:ext cx="9745500" cy="1238700"/>
          </a:xfrm>
          <a:prstGeom prst="rect">
            <a:avLst/>
          </a:prstGeom>
          <a:noFill/>
          <a:ln>
            <a:noFill/>
          </a:ln>
        </p:spPr>
        <p:txBody>
          <a:bodyPr anchorCtr="0" anchor="t" bIns="45700" lIns="91425" spcFirstLastPara="1" rIns="91425" wrap="square" tIns="45700">
            <a:normAutofit/>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site with the highest success rate is CCAFS SLC-40, with a success rate of 42.9%</a:t>
            </a:r>
            <a:endParaRPr sz="2200">
              <a:solidFill>
                <a:srgbClr val="292929"/>
              </a:solidFill>
            </a:endParaRPr>
          </a:p>
        </p:txBody>
      </p:sp>
      <p:sp>
        <p:nvSpPr>
          <p:cNvPr id="496" name="Google Shape;496;g37759c8e5c4_0_17"/>
          <p:cNvSpPr txBox="1"/>
          <p:nvPr/>
        </p:nvSpPr>
        <p:spPr>
          <a:xfrm>
            <a:off x="770000" y="79500"/>
            <a:ext cx="11110200" cy="10083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Dashboard Screenshot:</a:t>
            </a:r>
            <a:br>
              <a:rPr lang="en-US" sz="4000">
                <a:solidFill>
                  <a:srgbClr val="0B49CB"/>
                </a:solidFill>
              </a:rPr>
            </a:br>
            <a:r>
              <a:rPr lang="en-US" sz="4000">
                <a:solidFill>
                  <a:srgbClr val="0B49CB"/>
                </a:solidFill>
              </a:rPr>
              <a:t>Site with Highest Success Ratio </a:t>
            </a:r>
            <a:endParaRPr/>
          </a:p>
        </p:txBody>
      </p:sp>
      <p:pic>
        <p:nvPicPr>
          <p:cNvPr id="497" name="Google Shape;497;g37759c8e5c4_0_17" title="Site4Pie.PNG"/>
          <p:cNvPicPr preferRelativeResize="0"/>
          <p:nvPr/>
        </p:nvPicPr>
        <p:blipFill>
          <a:blip r:embed="rId4">
            <a:alphaModFix/>
          </a:blip>
          <a:stretch>
            <a:fillRect/>
          </a:stretch>
        </p:blipFill>
        <p:spPr>
          <a:xfrm>
            <a:off x="152400" y="2791450"/>
            <a:ext cx="11860908" cy="3081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g37759c8e5c4_0_2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3" name="Google Shape;503;g37759c8e5c4_0_24"/>
          <p:cNvSpPr txBox="1"/>
          <p:nvPr>
            <p:ph idx="1" type="body"/>
          </p:nvPr>
        </p:nvSpPr>
        <p:spPr>
          <a:xfrm>
            <a:off x="770000" y="1400350"/>
            <a:ext cx="9745500" cy="1238700"/>
          </a:xfrm>
          <a:prstGeom prst="rect">
            <a:avLst/>
          </a:prstGeom>
          <a:noFill/>
          <a:ln>
            <a:noFill/>
          </a:ln>
        </p:spPr>
        <p:txBody>
          <a:bodyPr anchorCtr="0" anchor="t" bIns="45700" lIns="91425" spcFirstLastPara="1" rIns="91425" wrap="square" tIns="45700">
            <a:normAutofit lnSpcReduction="20000"/>
          </a:bodyPr>
          <a:lstStyle/>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The plot shows the payload vs. outcome for CCAFS SLC-40 for the full range of payload masses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Payload range can be selected with the slider</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A screenshot of the plot for all sites was not taken</a:t>
            </a:r>
            <a:endParaRPr sz="2200">
              <a:solidFill>
                <a:srgbClr val="292929"/>
              </a:solidFill>
            </a:endParaRPr>
          </a:p>
        </p:txBody>
      </p:sp>
      <p:sp>
        <p:nvSpPr>
          <p:cNvPr id="504" name="Google Shape;504;g37759c8e5c4_0_24"/>
          <p:cNvSpPr txBox="1"/>
          <p:nvPr/>
        </p:nvSpPr>
        <p:spPr>
          <a:xfrm>
            <a:off x="770000" y="79501"/>
            <a:ext cx="10515600" cy="1008300"/>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Dashboard Screenshot:</a:t>
            </a:r>
            <a:br>
              <a:rPr lang="en-US" sz="4000">
                <a:solidFill>
                  <a:srgbClr val="0B49CB"/>
                </a:solidFill>
              </a:rPr>
            </a:br>
            <a:r>
              <a:rPr lang="en-US" sz="4000">
                <a:solidFill>
                  <a:srgbClr val="0B49CB"/>
                </a:solidFill>
              </a:rPr>
              <a:t>Payload vs. Launch Outcome scatter plot for CCAFS SLC-40</a:t>
            </a:r>
            <a:endParaRPr/>
          </a:p>
        </p:txBody>
      </p:sp>
      <p:pic>
        <p:nvPicPr>
          <p:cNvPr id="505" name="Google Shape;505;g37759c8e5c4_0_24" title="PayloadChart.PNG"/>
          <p:cNvPicPr preferRelativeResize="0"/>
          <p:nvPr/>
        </p:nvPicPr>
        <p:blipFill>
          <a:blip r:embed="rId4">
            <a:alphaModFix/>
          </a:blip>
          <a:stretch>
            <a:fillRect/>
          </a:stretch>
        </p:blipFill>
        <p:spPr>
          <a:xfrm>
            <a:off x="152400" y="2791450"/>
            <a:ext cx="11887200" cy="272116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6" name="Google Shape;516;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model accuracy for each tuned model is shown to the right.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Decision Tree model has the highest accuracy.</a:t>
            </a:r>
            <a:endParaRPr sz="2200">
              <a:solidFill>
                <a:srgbClr val="292929"/>
              </a:solidFill>
            </a:endParaRPr>
          </a:p>
        </p:txBody>
      </p:sp>
      <p:sp>
        <p:nvSpPr>
          <p:cNvPr id="517" name="Google Shape;517;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518" name="Google Shape;518;p43" title="Chart"/>
          <p:cNvPicPr preferRelativeResize="0"/>
          <p:nvPr/>
        </p:nvPicPr>
        <p:blipFill>
          <a:blip r:embed="rId4">
            <a:alphaModFix/>
          </a:blip>
          <a:stretch>
            <a:fillRect/>
          </a:stretch>
        </p:blipFill>
        <p:spPr>
          <a:xfrm>
            <a:off x="6214574" y="2009624"/>
            <a:ext cx="5791200" cy="358089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4" name="Google Shape;524;p44"/>
          <p:cNvSpPr txBox="1"/>
          <p:nvPr>
            <p:ph idx="1" type="body"/>
          </p:nvPr>
        </p:nvSpPr>
        <p:spPr>
          <a:xfrm>
            <a:off x="770006" y="2057400"/>
            <a:ext cx="46755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confusion matrix for the Decision Tree model is shown to the right.</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The matrix shows relatively low errors for both Type 1 and Type 2 errors with 3 each.</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The model successfully predicts the correct outcome in 12 of the cases for the test set (9 landed and 3 did not land)</a:t>
            </a:r>
            <a:endParaRPr sz="2200">
              <a:solidFill>
                <a:srgbClr val="292929"/>
              </a:solidFill>
            </a:endParaRPr>
          </a:p>
        </p:txBody>
      </p:sp>
      <p:sp>
        <p:nvSpPr>
          <p:cNvPr id="525" name="Google Shape;525;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526" name="Google Shape;526;p44"/>
          <p:cNvPicPr preferRelativeResize="0"/>
          <p:nvPr/>
        </p:nvPicPr>
        <p:blipFill>
          <a:blip r:embed="rId4">
            <a:alphaModFix/>
          </a:blip>
          <a:stretch>
            <a:fillRect/>
          </a:stretch>
        </p:blipFill>
        <p:spPr>
          <a:xfrm>
            <a:off x="6185881" y="1620549"/>
            <a:ext cx="4962525" cy="4333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45"/>
          <p:cNvSpPr txBox="1"/>
          <p:nvPr>
            <p:ph idx="1" type="body"/>
          </p:nvPr>
        </p:nvSpPr>
        <p:spPr>
          <a:xfrm>
            <a:off x="769992" y="1875050"/>
            <a:ext cx="99849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Decision Tree Model performs best for this dataset</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Launches with higher payload mass show greater success rates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Most launches are from sites close to the equator and close to the coastline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Success rates have increased over time</a:t>
            </a:r>
            <a:endParaRPr sz="2200">
              <a:solidFill>
                <a:srgbClr val="292929"/>
              </a:solidFill>
            </a:endParaRPr>
          </a:p>
        </p:txBody>
      </p:sp>
      <p:sp>
        <p:nvSpPr>
          <p:cNvPr id="533" name="Google Shape;533;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0" name="Google Shape;540;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All relevant code and notebooks can be found here: </a:t>
            </a:r>
            <a:r>
              <a:rPr lang="en-US" sz="2200" u="sng">
                <a:solidFill>
                  <a:schemeClr val="hlink"/>
                </a:solidFill>
                <a:hlinkClick r:id="rId4"/>
              </a:rPr>
              <a:t>https://github.com/JCarr412/Coursera-DataScience</a:t>
            </a:r>
            <a:r>
              <a:rPr lang="en-US" sz="2200">
                <a:solidFill>
                  <a:srgbClr val="292929"/>
                </a:solidFill>
              </a:rPr>
              <a:t> </a:t>
            </a:r>
            <a:endParaRPr sz="2200">
              <a:solidFill>
                <a:srgbClr val="292929"/>
              </a:solidFill>
            </a:endParaRPr>
          </a:p>
        </p:txBody>
      </p:sp>
      <p:sp>
        <p:nvSpPr>
          <p:cNvPr id="541" name="Google Shape;541;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00" y="1402075"/>
            <a:ext cx="10104900" cy="53907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through web scraping and using the SpaceX API</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filtering was performed, missing values were replaced with mean values for certain variables, and One Hot encoding was used to prepare data for binary classification</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Models were built, trained, and tuned using a variety of methods, including Logistic Regression, Support Vector Machines, Decision Trees, and K-Nearest Neighbors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00" y="1422400"/>
            <a:ext cx="105156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rgbClr val="292929"/>
                </a:solidFill>
              </a:rPr>
              <a:t>Data were collected through web scraping and using the SpaceX API</a:t>
            </a:r>
            <a:endParaRPr sz="2000"/>
          </a:p>
          <a:p>
            <a:pPr indent="-2159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rPr>
              <a:t>SpaceX API Data Collection</a:t>
            </a:r>
            <a:endParaRPr sz="2000">
              <a:solidFill>
                <a:srgbClr val="292929"/>
              </a:solidFill>
            </a:endParaRPr>
          </a:p>
          <a:p>
            <a:pPr indent="-355600" lvl="1" marL="914400" marR="0" rtl="0" algn="l">
              <a:lnSpc>
                <a:spcPct val="100000"/>
              </a:lnSpc>
              <a:spcBef>
                <a:spcPts val="1400"/>
              </a:spcBef>
              <a:spcAft>
                <a:spcPts val="0"/>
              </a:spcAft>
              <a:buClr>
                <a:srgbClr val="292929"/>
              </a:buClr>
              <a:buSzPts val="2000"/>
              <a:buChar char="○"/>
            </a:pPr>
            <a:r>
              <a:rPr lang="en-US" sz="2000">
                <a:solidFill>
                  <a:srgbClr val="292929"/>
                </a:solidFill>
              </a:rPr>
              <a:t>Data on SpaceX launches can be accessed through the API here:</a:t>
            </a:r>
            <a:br>
              <a:rPr lang="en-US" sz="2000">
                <a:solidFill>
                  <a:srgbClr val="292929"/>
                </a:solidFill>
              </a:rPr>
            </a:br>
            <a:r>
              <a:rPr lang="en-US" sz="2000" u="sng">
                <a:solidFill>
                  <a:schemeClr val="hlink"/>
                </a:solidFill>
                <a:hlinkClick r:id="rId4"/>
              </a:rPr>
              <a:t>https://api.spacexdata.com/v4/launches/past</a:t>
            </a:r>
            <a:endParaRPr sz="2000">
              <a:solidFill>
                <a:srgbClr val="292929"/>
              </a:solidFill>
            </a:endParaRPr>
          </a:p>
          <a:p>
            <a:pPr indent="-355600" lvl="1" marL="914400" marR="0" rtl="0" algn="l">
              <a:lnSpc>
                <a:spcPct val="100000"/>
              </a:lnSpc>
              <a:spcBef>
                <a:spcPts val="1400"/>
              </a:spcBef>
              <a:spcAft>
                <a:spcPts val="0"/>
              </a:spcAft>
              <a:buClr>
                <a:srgbClr val="292929"/>
              </a:buClr>
              <a:buSzPts val="2000"/>
              <a:buChar char="○"/>
            </a:pPr>
            <a:r>
              <a:rPr lang="en-US" sz="2000">
                <a:solidFill>
                  <a:srgbClr val="292929"/>
                </a:solidFill>
              </a:rPr>
              <a:t>For more consistent results in this capstone project, data was collected using JSON results from this static URL:</a:t>
            </a:r>
            <a:br>
              <a:rPr lang="en-US" sz="2000">
                <a:solidFill>
                  <a:srgbClr val="292929"/>
                </a:solidFill>
              </a:rPr>
            </a:br>
            <a:r>
              <a:rPr lang="en-US" sz="2000" u="sng">
                <a:solidFill>
                  <a:schemeClr val="hlink"/>
                </a:solidFill>
                <a:hlinkClick r:id="rId5"/>
              </a:rPr>
              <a:t>https://cf-courses-data.s3.us.cloud-object-storage.appdomain.cloud/IBM-DS0321EN-SkillsNetwork/datasets/API_call_spacex_api.json</a:t>
            </a:r>
            <a:endParaRPr sz="2000">
              <a:solidFill>
                <a:srgbClr val="292929"/>
              </a:solidFill>
            </a:endParaRPr>
          </a:p>
          <a:p>
            <a:pPr indent="-355600" lvl="0" marL="457200" marR="0" rtl="0" algn="l">
              <a:lnSpc>
                <a:spcPct val="100000"/>
              </a:lnSpc>
              <a:spcBef>
                <a:spcPts val="1400"/>
              </a:spcBef>
              <a:spcAft>
                <a:spcPts val="0"/>
              </a:spcAft>
              <a:buClr>
                <a:srgbClr val="292929"/>
              </a:buClr>
              <a:buSzPts val="2000"/>
              <a:buChar char="•"/>
            </a:pPr>
            <a:r>
              <a:rPr lang="en-US" sz="2000">
                <a:solidFill>
                  <a:srgbClr val="292929"/>
                </a:solidFill>
              </a:rPr>
              <a:t>Web Scraping Data Collection</a:t>
            </a:r>
            <a:endParaRPr sz="2000">
              <a:solidFill>
                <a:srgbClr val="292929"/>
              </a:solidFill>
            </a:endParaRPr>
          </a:p>
          <a:p>
            <a:pPr indent="-355600" lvl="1" marL="914400" marR="0" rtl="0" algn="l">
              <a:lnSpc>
                <a:spcPct val="100000"/>
              </a:lnSpc>
              <a:spcBef>
                <a:spcPts val="1400"/>
              </a:spcBef>
              <a:spcAft>
                <a:spcPts val="0"/>
              </a:spcAft>
              <a:buClr>
                <a:srgbClr val="292929"/>
              </a:buClr>
              <a:buSzPts val="2000"/>
              <a:buChar char="○"/>
            </a:pPr>
            <a:r>
              <a:rPr lang="en-US" sz="2000">
                <a:solidFill>
                  <a:srgbClr val="292929"/>
                </a:solidFill>
              </a:rPr>
              <a:t>Data on SpaceX launches was also collected using web scraping from the static Wikipedia page here:</a:t>
            </a:r>
            <a:br>
              <a:rPr lang="en-US" sz="2000">
                <a:solidFill>
                  <a:srgbClr val="292929"/>
                </a:solidFill>
              </a:rPr>
            </a:br>
            <a:r>
              <a:rPr lang="en-US" sz="2000" u="sng">
                <a:solidFill>
                  <a:schemeClr val="hlink"/>
                </a:solidFill>
                <a:hlinkClick r:id="rId6"/>
              </a:rPr>
              <a:t>https://en.wikipedia.org/w/index.php?title=List_of_Falcon_9_and_Falcon_Heavy_launches&amp;oldid=1027686922</a:t>
            </a:r>
            <a:endParaRPr b="0" i="0" sz="20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 type="body"/>
          </p:nvPr>
        </p:nvSpPr>
        <p:spPr>
          <a:xfrm>
            <a:off x="863550" y="1352750"/>
            <a:ext cx="10464900" cy="1672500"/>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REST calls from the SpaceX API was used to collect data including Flight Number, Date, Booster Version, Payload Mass, Orbit Type, Launch Site, Outcome, etc.</a:t>
            </a:r>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The notebook for this section can be found here: </a:t>
            </a:r>
            <a:r>
              <a:rPr lang="en-US" sz="2200" u="sng">
                <a:solidFill>
                  <a:schemeClr val="hlink"/>
                </a:solidFill>
                <a:hlinkClick r:id="rId4"/>
              </a:rPr>
              <a:t>https://github.com/JCarr412/Coursera-DataScience/blob/main/1_jupyter-labs-spacex-data-collection-api.ipynb</a:t>
            </a:r>
            <a:endParaRPr sz="2800">
              <a:solidFill>
                <a:schemeClr val="dk1"/>
              </a:solidFill>
              <a:latin typeface="Calibri"/>
              <a:ea typeface="Calibri"/>
              <a:cs typeface="Calibri"/>
              <a:sym typeface="Calibri"/>
            </a:endParaRPr>
          </a:p>
        </p:txBody>
      </p:sp>
      <p:sp>
        <p:nvSpPr>
          <p:cNvPr id="136" name="Google Shape;136;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37" name="Google Shape;137;p8"/>
          <p:cNvSpPr/>
          <p:nvPr/>
        </p:nvSpPr>
        <p:spPr>
          <a:xfrm flipH="1" rot="801792">
            <a:off x="8523319"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38" name="Google Shape;138;p8"/>
          <p:cNvSpPr/>
          <p:nvPr/>
        </p:nvSpPr>
        <p:spPr>
          <a:xfrm rot="-801792">
            <a:off x="6824964"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39" name="Google Shape;139;p8"/>
          <p:cNvSpPr/>
          <p:nvPr/>
        </p:nvSpPr>
        <p:spPr>
          <a:xfrm flipH="1" rot="801792">
            <a:off x="5120404"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40" name="Google Shape;140;p8"/>
          <p:cNvSpPr/>
          <p:nvPr/>
        </p:nvSpPr>
        <p:spPr>
          <a:xfrm rot="-801792">
            <a:off x="3428877"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41" name="Google Shape;141;p8"/>
          <p:cNvSpPr/>
          <p:nvPr/>
        </p:nvSpPr>
        <p:spPr>
          <a:xfrm flipH="1" rot="801792">
            <a:off x="1724298"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nvGrpSpPr>
          <p:cNvPr id="142" name="Google Shape;142;p8"/>
          <p:cNvGrpSpPr/>
          <p:nvPr/>
        </p:nvGrpSpPr>
        <p:grpSpPr>
          <a:xfrm>
            <a:off x="2082669" y="4968251"/>
            <a:ext cx="2832806" cy="1640912"/>
            <a:chOff x="2114740" y="2543425"/>
            <a:chExt cx="1712700" cy="1230715"/>
          </a:xfrm>
        </p:grpSpPr>
        <p:sp>
          <p:nvSpPr>
            <p:cNvPr id="143" name="Google Shape;143;p8"/>
            <p:cNvSpPr/>
            <p:nvPr/>
          </p:nvSpPr>
          <p:spPr>
            <a:xfrm rot="-1789476">
              <a:off x="2888080" y="2572699"/>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44" name="Google Shape;144;p8"/>
            <p:cNvSpPr/>
            <p:nvPr/>
          </p:nvSpPr>
          <p:spPr>
            <a:xfrm>
              <a:off x="2114740" y="307064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45" name="Google Shape;145;p8"/>
            <p:cNvSpPr txBox="1"/>
            <p:nvPr/>
          </p:nvSpPr>
          <p:spPr>
            <a:xfrm>
              <a:off x="2158990" y="310784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Create dataframe from the JSON results</a:t>
              </a:r>
              <a:endParaRPr sz="1500">
                <a:solidFill>
                  <a:schemeClr val="dk1"/>
                </a:solidFill>
              </a:endParaRPr>
            </a:p>
          </p:txBody>
        </p:sp>
        <p:sp>
          <p:nvSpPr>
            <p:cNvPr id="146" name="Google Shape;146;p8"/>
            <p:cNvSpPr/>
            <p:nvPr/>
          </p:nvSpPr>
          <p:spPr>
            <a:xfrm>
              <a:off x="2926090" y="3005991"/>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grpSp>
        <p:nvGrpSpPr>
          <p:cNvPr id="147" name="Google Shape;147;p8"/>
          <p:cNvGrpSpPr/>
          <p:nvPr/>
        </p:nvGrpSpPr>
        <p:grpSpPr>
          <a:xfrm>
            <a:off x="5474030" y="4968251"/>
            <a:ext cx="2832806" cy="1640912"/>
            <a:chOff x="4165140" y="2543425"/>
            <a:chExt cx="1712700" cy="1230715"/>
          </a:xfrm>
        </p:grpSpPr>
        <p:sp>
          <p:nvSpPr>
            <p:cNvPr id="148" name="Google Shape;148;p8"/>
            <p:cNvSpPr/>
            <p:nvPr/>
          </p:nvSpPr>
          <p:spPr>
            <a:xfrm rot="-1789476">
              <a:off x="4941257" y="2572699"/>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49" name="Google Shape;149;p8"/>
            <p:cNvSpPr/>
            <p:nvPr/>
          </p:nvSpPr>
          <p:spPr>
            <a:xfrm>
              <a:off x="4165140" y="307064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50" name="Google Shape;150;p8"/>
            <p:cNvSpPr txBox="1"/>
            <p:nvPr/>
          </p:nvSpPr>
          <p:spPr>
            <a:xfrm>
              <a:off x="4209390" y="310784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Filter data to only include Falcon 9 launches</a:t>
              </a:r>
              <a:endParaRPr sz="1500">
                <a:solidFill>
                  <a:schemeClr val="dk1"/>
                </a:solidFill>
              </a:endParaRPr>
            </a:p>
          </p:txBody>
        </p:sp>
        <p:sp>
          <p:nvSpPr>
            <p:cNvPr id="151" name="Google Shape;151;p8"/>
            <p:cNvSpPr/>
            <p:nvPr/>
          </p:nvSpPr>
          <p:spPr>
            <a:xfrm>
              <a:off x="4976490" y="3005991"/>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grpSp>
        <p:nvGrpSpPr>
          <p:cNvPr id="152" name="Google Shape;152;p8"/>
          <p:cNvGrpSpPr/>
          <p:nvPr/>
        </p:nvGrpSpPr>
        <p:grpSpPr>
          <a:xfrm>
            <a:off x="366900" y="3225277"/>
            <a:ext cx="2832806" cy="1662296"/>
            <a:chOff x="1072790" y="1221570"/>
            <a:chExt cx="1712700" cy="1246754"/>
          </a:xfrm>
        </p:grpSpPr>
        <p:sp>
          <p:nvSpPr>
            <p:cNvPr id="153" name="Google Shape;153;p8"/>
            <p:cNvSpPr/>
            <p:nvPr/>
          </p:nvSpPr>
          <p:spPr>
            <a:xfrm>
              <a:off x="1072790" y="122157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54" name="Google Shape;154;p8"/>
            <p:cNvSpPr/>
            <p:nvPr/>
          </p:nvSpPr>
          <p:spPr>
            <a:xfrm rot="10800000">
              <a:off x="1884115" y="1920663"/>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55" name="Google Shape;155;p8"/>
            <p:cNvSpPr txBox="1"/>
            <p:nvPr/>
          </p:nvSpPr>
          <p:spPr>
            <a:xfrm>
              <a:off x="1117040" y="125877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Request launch data from the SpaceX API</a:t>
              </a:r>
              <a:endParaRPr sz="1500">
                <a:solidFill>
                  <a:schemeClr val="dk1"/>
                </a:solidFill>
              </a:endParaRPr>
            </a:p>
          </p:txBody>
        </p:sp>
        <p:sp>
          <p:nvSpPr>
            <p:cNvPr id="156" name="Google Shape;156;p8"/>
            <p:cNvSpPr/>
            <p:nvPr/>
          </p:nvSpPr>
          <p:spPr>
            <a:xfrm rot="-1789476">
              <a:off x="1846080" y="2278597"/>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grpSp>
        <p:nvGrpSpPr>
          <p:cNvPr id="157" name="Google Shape;157;p8"/>
          <p:cNvGrpSpPr/>
          <p:nvPr/>
        </p:nvGrpSpPr>
        <p:grpSpPr>
          <a:xfrm>
            <a:off x="3750562" y="3225277"/>
            <a:ext cx="2832806" cy="1662296"/>
            <a:chOff x="3123140" y="1221570"/>
            <a:chExt cx="1712700" cy="1246754"/>
          </a:xfrm>
        </p:grpSpPr>
        <p:sp>
          <p:nvSpPr>
            <p:cNvPr id="158" name="Google Shape;158;p8"/>
            <p:cNvSpPr/>
            <p:nvPr/>
          </p:nvSpPr>
          <p:spPr>
            <a:xfrm rot="-1789476">
              <a:off x="3899258" y="2278597"/>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59" name="Google Shape;159;p8"/>
            <p:cNvSpPr/>
            <p:nvPr/>
          </p:nvSpPr>
          <p:spPr>
            <a:xfrm>
              <a:off x="3123140" y="122157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60" name="Google Shape;160;p8"/>
            <p:cNvSpPr/>
            <p:nvPr/>
          </p:nvSpPr>
          <p:spPr>
            <a:xfrm rot="10800000">
              <a:off x="3934465" y="1920663"/>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61" name="Google Shape;161;p8"/>
            <p:cNvSpPr txBox="1"/>
            <p:nvPr/>
          </p:nvSpPr>
          <p:spPr>
            <a:xfrm>
              <a:off x="3167390" y="125877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Apply purpose-built functions to fill in certain dataframe fields</a:t>
              </a:r>
              <a:endParaRPr sz="1500">
                <a:solidFill>
                  <a:schemeClr val="dk1"/>
                </a:solidFill>
              </a:endParaRPr>
            </a:p>
          </p:txBody>
        </p:sp>
      </p:grpSp>
      <p:grpSp>
        <p:nvGrpSpPr>
          <p:cNvPr id="162" name="Google Shape;162;p8"/>
          <p:cNvGrpSpPr/>
          <p:nvPr/>
        </p:nvGrpSpPr>
        <p:grpSpPr>
          <a:xfrm>
            <a:off x="7170296" y="3225277"/>
            <a:ext cx="2832806" cy="1662296"/>
            <a:chOff x="5201245" y="1221570"/>
            <a:chExt cx="1712700" cy="1246754"/>
          </a:xfrm>
        </p:grpSpPr>
        <p:sp>
          <p:nvSpPr>
            <p:cNvPr id="163" name="Google Shape;163;p8"/>
            <p:cNvSpPr/>
            <p:nvPr/>
          </p:nvSpPr>
          <p:spPr>
            <a:xfrm rot="-1789476">
              <a:off x="5977648" y="2278597"/>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64" name="Google Shape;164;p8"/>
            <p:cNvSpPr/>
            <p:nvPr/>
          </p:nvSpPr>
          <p:spPr>
            <a:xfrm>
              <a:off x="5201245" y="122157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65" name="Google Shape;165;p8"/>
            <p:cNvSpPr/>
            <p:nvPr/>
          </p:nvSpPr>
          <p:spPr>
            <a:xfrm rot="10800000">
              <a:off x="6012570" y="1920663"/>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66" name="Google Shape;166;p8"/>
            <p:cNvSpPr txBox="1"/>
            <p:nvPr/>
          </p:nvSpPr>
          <p:spPr>
            <a:xfrm>
              <a:off x="5245495" y="125877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Replace missing values for Payload Mass with the calculated mean</a:t>
              </a:r>
              <a:endParaRPr sz="1500">
                <a:solidFill>
                  <a:schemeClr val="dk1"/>
                </a:solidFill>
              </a:endParaRPr>
            </a:p>
          </p:txBody>
        </p:sp>
      </p:grpSp>
      <p:grpSp>
        <p:nvGrpSpPr>
          <p:cNvPr id="167" name="Google Shape;167;p8"/>
          <p:cNvGrpSpPr/>
          <p:nvPr/>
        </p:nvGrpSpPr>
        <p:grpSpPr>
          <a:xfrm>
            <a:off x="8865409" y="4968251"/>
            <a:ext cx="2832806" cy="1640912"/>
            <a:chOff x="6282830" y="2543425"/>
            <a:chExt cx="1712700" cy="1230715"/>
          </a:xfrm>
        </p:grpSpPr>
        <p:sp>
          <p:nvSpPr>
            <p:cNvPr id="168" name="Google Shape;168;p8"/>
            <p:cNvSpPr/>
            <p:nvPr/>
          </p:nvSpPr>
          <p:spPr>
            <a:xfrm rot="-1789476">
              <a:off x="7058947" y="2572699"/>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69" name="Google Shape;169;p8"/>
            <p:cNvSpPr/>
            <p:nvPr/>
          </p:nvSpPr>
          <p:spPr>
            <a:xfrm>
              <a:off x="6282830" y="307064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70" name="Google Shape;170;p8"/>
            <p:cNvSpPr txBox="1"/>
            <p:nvPr/>
          </p:nvSpPr>
          <p:spPr>
            <a:xfrm>
              <a:off x="6327080" y="310784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Export data to a CSV for future use</a:t>
              </a:r>
              <a:endParaRPr sz="1500">
                <a:solidFill>
                  <a:schemeClr val="dk1"/>
                </a:solidFill>
              </a:endParaRPr>
            </a:p>
          </p:txBody>
        </p:sp>
        <p:sp>
          <p:nvSpPr>
            <p:cNvPr id="171" name="Google Shape;171;p8"/>
            <p:cNvSpPr/>
            <p:nvPr/>
          </p:nvSpPr>
          <p:spPr>
            <a:xfrm>
              <a:off x="7094180" y="3005991"/>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77" name="Google Shape;177;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78" name="Google Shape;178;p9"/>
          <p:cNvSpPr txBox="1"/>
          <p:nvPr>
            <p:ph idx="1" type="body"/>
          </p:nvPr>
        </p:nvSpPr>
        <p:spPr>
          <a:xfrm>
            <a:off x="863550" y="1352750"/>
            <a:ext cx="10464900" cy="16725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Web scraping was performed using the Wikipedia page on SpaceX launches to obtain data including Flight Number, Launch Site, Payload, Payload Mass, etc.</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notebook for this section can be found here: </a:t>
            </a:r>
            <a:r>
              <a:rPr lang="en-US" sz="2200" u="sng">
                <a:solidFill>
                  <a:schemeClr val="hlink"/>
                </a:solidFill>
                <a:hlinkClick r:id="rId4"/>
              </a:rPr>
              <a:t>https://github.com/JCarr412/Coursera-DataScience/blob/main/2_jupyter-labs-webscraping.ipynb</a:t>
            </a:r>
            <a:r>
              <a:rPr lang="en-US" sz="2200">
                <a:solidFill>
                  <a:srgbClr val="292929"/>
                </a:solidFill>
              </a:rPr>
              <a:t> </a:t>
            </a:r>
            <a:endParaRPr sz="2800">
              <a:solidFill>
                <a:schemeClr val="dk1"/>
              </a:solidFill>
              <a:latin typeface="Calibri"/>
              <a:ea typeface="Calibri"/>
              <a:cs typeface="Calibri"/>
              <a:sym typeface="Calibri"/>
            </a:endParaRPr>
          </a:p>
        </p:txBody>
      </p:sp>
      <p:sp>
        <p:nvSpPr>
          <p:cNvPr id="179" name="Google Shape;179;p9"/>
          <p:cNvSpPr/>
          <p:nvPr/>
        </p:nvSpPr>
        <p:spPr>
          <a:xfrm flipH="1" rot="801792">
            <a:off x="8523319"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80" name="Google Shape;180;p9"/>
          <p:cNvSpPr/>
          <p:nvPr/>
        </p:nvSpPr>
        <p:spPr>
          <a:xfrm rot="-801792">
            <a:off x="6824964"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81" name="Google Shape;181;p9"/>
          <p:cNvSpPr/>
          <p:nvPr/>
        </p:nvSpPr>
        <p:spPr>
          <a:xfrm flipH="1" rot="801792">
            <a:off x="5120404"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82" name="Google Shape;182;p9"/>
          <p:cNvSpPr/>
          <p:nvPr/>
        </p:nvSpPr>
        <p:spPr>
          <a:xfrm rot="-801792">
            <a:off x="3428877"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83" name="Google Shape;183;p9"/>
          <p:cNvSpPr/>
          <p:nvPr/>
        </p:nvSpPr>
        <p:spPr>
          <a:xfrm flipH="1" rot="801792">
            <a:off x="1724298" y="4886383"/>
            <a:ext cx="1821107" cy="78969"/>
          </a:xfrm>
          <a:prstGeom prst="roundRect">
            <a:avLst>
              <a:gd fmla="val 50000" name="adj"/>
            </a:avLst>
          </a:prstGeom>
          <a:solidFill>
            <a:srgbClr val="00549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nvGrpSpPr>
          <p:cNvPr id="184" name="Google Shape;184;p9"/>
          <p:cNvGrpSpPr/>
          <p:nvPr/>
        </p:nvGrpSpPr>
        <p:grpSpPr>
          <a:xfrm>
            <a:off x="2082669" y="4968251"/>
            <a:ext cx="2832806" cy="1640912"/>
            <a:chOff x="2114740" y="2543425"/>
            <a:chExt cx="1712700" cy="1230715"/>
          </a:xfrm>
        </p:grpSpPr>
        <p:sp>
          <p:nvSpPr>
            <p:cNvPr id="185" name="Google Shape;185;p9"/>
            <p:cNvSpPr/>
            <p:nvPr/>
          </p:nvSpPr>
          <p:spPr>
            <a:xfrm rot="-1789476">
              <a:off x="2888080" y="2572699"/>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86" name="Google Shape;186;p9"/>
            <p:cNvSpPr/>
            <p:nvPr/>
          </p:nvSpPr>
          <p:spPr>
            <a:xfrm>
              <a:off x="2114740" y="307064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87" name="Google Shape;187;p9"/>
            <p:cNvSpPr txBox="1"/>
            <p:nvPr/>
          </p:nvSpPr>
          <p:spPr>
            <a:xfrm>
              <a:off x="2158990" y="310784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Clr>
                  <a:schemeClr val="dk1"/>
                </a:buClr>
                <a:buSzPts val="1100"/>
                <a:buFont typeface="Arial"/>
                <a:buNone/>
              </a:pPr>
              <a:r>
                <a:rPr lang="en-US" sz="1500">
                  <a:solidFill>
                    <a:schemeClr val="dk1"/>
                  </a:solidFill>
                  <a:latin typeface="Roboto"/>
                  <a:ea typeface="Roboto"/>
                  <a:cs typeface="Roboto"/>
                  <a:sym typeface="Roboto"/>
                </a:rPr>
                <a:t>Create BeautifulSoup object from the HTML response</a:t>
              </a:r>
              <a:endParaRPr sz="1500">
                <a:solidFill>
                  <a:schemeClr val="dk1"/>
                </a:solidFill>
              </a:endParaRPr>
            </a:p>
          </p:txBody>
        </p:sp>
        <p:sp>
          <p:nvSpPr>
            <p:cNvPr id="188" name="Google Shape;188;p9"/>
            <p:cNvSpPr/>
            <p:nvPr/>
          </p:nvSpPr>
          <p:spPr>
            <a:xfrm>
              <a:off x="2926090" y="3005991"/>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grpSp>
        <p:nvGrpSpPr>
          <p:cNvPr id="189" name="Google Shape;189;p9"/>
          <p:cNvGrpSpPr/>
          <p:nvPr/>
        </p:nvGrpSpPr>
        <p:grpSpPr>
          <a:xfrm>
            <a:off x="5474030" y="4968251"/>
            <a:ext cx="2832806" cy="1640912"/>
            <a:chOff x="4165140" y="2543425"/>
            <a:chExt cx="1712700" cy="1230715"/>
          </a:xfrm>
        </p:grpSpPr>
        <p:sp>
          <p:nvSpPr>
            <p:cNvPr id="190" name="Google Shape;190;p9"/>
            <p:cNvSpPr/>
            <p:nvPr/>
          </p:nvSpPr>
          <p:spPr>
            <a:xfrm rot="-1789476">
              <a:off x="4941257" y="2572699"/>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91" name="Google Shape;191;p9"/>
            <p:cNvSpPr/>
            <p:nvPr/>
          </p:nvSpPr>
          <p:spPr>
            <a:xfrm>
              <a:off x="4165140" y="307064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92" name="Google Shape;192;p9"/>
            <p:cNvSpPr txBox="1"/>
            <p:nvPr/>
          </p:nvSpPr>
          <p:spPr>
            <a:xfrm>
              <a:off x="4209390" y="310784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Parse collected data and construct a dictionary</a:t>
              </a:r>
              <a:endParaRPr sz="1500">
                <a:solidFill>
                  <a:schemeClr val="dk1"/>
                </a:solidFill>
              </a:endParaRPr>
            </a:p>
          </p:txBody>
        </p:sp>
        <p:sp>
          <p:nvSpPr>
            <p:cNvPr id="193" name="Google Shape;193;p9"/>
            <p:cNvSpPr/>
            <p:nvPr/>
          </p:nvSpPr>
          <p:spPr>
            <a:xfrm>
              <a:off x="4976490" y="3005991"/>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grpSp>
        <p:nvGrpSpPr>
          <p:cNvPr id="194" name="Google Shape;194;p9"/>
          <p:cNvGrpSpPr/>
          <p:nvPr/>
        </p:nvGrpSpPr>
        <p:grpSpPr>
          <a:xfrm>
            <a:off x="366900" y="3225277"/>
            <a:ext cx="2832806" cy="1662296"/>
            <a:chOff x="1072790" y="1221570"/>
            <a:chExt cx="1712700" cy="1246754"/>
          </a:xfrm>
        </p:grpSpPr>
        <p:sp>
          <p:nvSpPr>
            <p:cNvPr id="195" name="Google Shape;195;p9"/>
            <p:cNvSpPr/>
            <p:nvPr/>
          </p:nvSpPr>
          <p:spPr>
            <a:xfrm>
              <a:off x="1072790" y="122157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96" name="Google Shape;196;p9"/>
            <p:cNvSpPr/>
            <p:nvPr/>
          </p:nvSpPr>
          <p:spPr>
            <a:xfrm rot="10800000">
              <a:off x="1884115" y="1920663"/>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197" name="Google Shape;197;p9"/>
            <p:cNvSpPr txBox="1"/>
            <p:nvPr/>
          </p:nvSpPr>
          <p:spPr>
            <a:xfrm>
              <a:off x="1117040" y="125877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Request launch data from Wikipedia page</a:t>
              </a:r>
              <a:endParaRPr sz="1500">
                <a:solidFill>
                  <a:schemeClr val="dk1"/>
                </a:solidFill>
              </a:endParaRPr>
            </a:p>
          </p:txBody>
        </p:sp>
        <p:sp>
          <p:nvSpPr>
            <p:cNvPr id="198" name="Google Shape;198;p9"/>
            <p:cNvSpPr/>
            <p:nvPr/>
          </p:nvSpPr>
          <p:spPr>
            <a:xfrm rot="-1789476">
              <a:off x="1846080" y="2278597"/>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grpSp>
        <p:nvGrpSpPr>
          <p:cNvPr id="199" name="Google Shape;199;p9"/>
          <p:cNvGrpSpPr/>
          <p:nvPr/>
        </p:nvGrpSpPr>
        <p:grpSpPr>
          <a:xfrm>
            <a:off x="3750562" y="3225277"/>
            <a:ext cx="2832806" cy="1662296"/>
            <a:chOff x="3123140" y="1221570"/>
            <a:chExt cx="1712700" cy="1246754"/>
          </a:xfrm>
        </p:grpSpPr>
        <p:sp>
          <p:nvSpPr>
            <p:cNvPr id="200" name="Google Shape;200;p9"/>
            <p:cNvSpPr/>
            <p:nvPr/>
          </p:nvSpPr>
          <p:spPr>
            <a:xfrm rot="-1789476">
              <a:off x="3899258" y="2278597"/>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201" name="Google Shape;201;p9"/>
            <p:cNvSpPr/>
            <p:nvPr/>
          </p:nvSpPr>
          <p:spPr>
            <a:xfrm>
              <a:off x="3123140" y="122157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02" name="Google Shape;202;p9"/>
            <p:cNvSpPr/>
            <p:nvPr/>
          </p:nvSpPr>
          <p:spPr>
            <a:xfrm rot="10800000">
              <a:off x="3934465" y="1920663"/>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203" name="Google Shape;203;p9"/>
            <p:cNvSpPr txBox="1"/>
            <p:nvPr/>
          </p:nvSpPr>
          <p:spPr>
            <a:xfrm>
              <a:off x="3167390" y="125877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Clr>
                  <a:schemeClr val="dk1"/>
                </a:buClr>
                <a:buSzPts val="1100"/>
                <a:buFont typeface="Arial"/>
                <a:buNone/>
              </a:pPr>
              <a:r>
                <a:rPr lang="en-US" sz="1500">
                  <a:solidFill>
                    <a:schemeClr val="dk1"/>
                  </a:solidFill>
                  <a:latin typeface="Roboto"/>
                  <a:ea typeface="Roboto"/>
                  <a:cs typeface="Roboto"/>
                  <a:sym typeface="Roboto"/>
                </a:rPr>
                <a:t>Extract column names from the HTML Headers</a:t>
              </a:r>
              <a:endParaRPr sz="1500">
                <a:solidFill>
                  <a:schemeClr val="dk1"/>
                </a:solidFill>
              </a:endParaRPr>
            </a:p>
          </p:txBody>
        </p:sp>
      </p:grpSp>
      <p:grpSp>
        <p:nvGrpSpPr>
          <p:cNvPr id="204" name="Google Shape;204;p9"/>
          <p:cNvGrpSpPr/>
          <p:nvPr/>
        </p:nvGrpSpPr>
        <p:grpSpPr>
          <a:xfrm>
            <a:off x="7170296" y="3225277"/>
            <a:ext cx="2832806" cy="1662296"/>
            <a:chOff x="5201245" y="1221570"/>
            <a:chExt cx="1712700" cy="1246754"/>
          </a:xfrm>
        </p:grpSpPr>
        <p:sp>
          <p:nvSpPr>
            <p:cNvPr id="205" name="Google Shape;205;p9"/>
            <p:cNvSpPr/>
            <p:nvPr/>
          </p:nvSpPr>
          <p:spPr>
            <a:xfrm rot="-1789476">
              <a:off x="5977648" y="2278597"/>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206" name="Google Shape;206;p9"/>
            <p:cNvSpPr/>
            <p:nvPr/>
          </p:nvSpPr>
          <p:spPr>
            <a:xfrm>
              <a:off x="5201245" y="122157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07" name="Google Shape;207;p9"/>
            <p:cNvSpPr/>
            <p:nvPr/>
          </p:nvSpPr>
          <p:spPr>
            <a:xfrm rot="10800000">
              <a:off x="6012570" y="1920663"/>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208" name="Google Shape;208;p9"/>
            <p:cNvSpPr txBox="1"/>
            <p:nvPr/>
          </p:nvSpPr>
          <p:spPr>
            <a:xfrm>
              <a:off x="5245495" y="125877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rPr>
                <a:t>Create a dataframe from the dictionary</a:t>
              </a:r>
              <a:endParaRPr sz="1500">
                <a:solidFill>
                  <a:schemeClr val="dk1"/>
                </a:solidFill>
              </a:endParaRPr>
            </a:p>
          </p:txBody>
        </p:sp>
      </p:grpSp>
      <p:grpSp>
        <p:nvGrpSpPr>
          <p:cNvPr id="209" name="Google Shape;209;p9"/>
          <p:cNvGrpSpPr/>
          <p:nvPr/>
        </p:nvGrpSpPr>
        <p:grpSpPr>
          <a:xfrm>
            <a:off x="8865409" y="4968251"/>
            <a:ext cx="2832806" cy="1640912"/>
            <a:chOff x="6282830" y="2543425"/>
            <a:chExt cx="1712700" cy="1230715"/>
          </a:xfrm>
        </p:grpSpPr>
        <p:sp>
          <p:nvSpPr>
            <p:cNvPr id="210" name="Google Shape;210;p9"/>
            <p:cNvSpPr/>
            <p:nvPr/>
          </p:nvSpPr>
          <p:spPr>
            <a:xfrm rot="-1789476">
              <a:off x="7058947" y="2572699"/>
              <a:ext cx="160451" cy="160451"/>
            </a:xfrm>
            <a:prstGeom prst="ellipse">
              <a:avLst/>
            </a:prstGeom>
            <a:solidFill>
              <a:schemeClr val="lt2"/>
            </a:solidFill>
            <a:ln cap="flat" cmpd="sng" w="5080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sp>
          <p:nvSpPr>
            <p:cNvPr id="211" name="Google Shape;211;p9"/>
            <p:cNvSpPr/>
            <p:nvPr/>
          </p:nvSpPr>
          <p:spPr>
            <a:xfrm>
              <a:off x="6282830" y="3070640"/>
              <a:ext cx="1712700" cy="703500"/>
            </a:xfrm>
            <a:prstGeom prst="roundRect">
              <a:avLst>
                <a:gd fmla="val 4485"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12" name="Google Shape;212;p9"/>
            <p:cNvSpPr txBox="1"/>
            <p:nvPr/>
          </p:nvSpPr>
          <p:spPr>
            <a:xfrm>
              <a:off x="6327080" y="3107840"/>
              <a:ext cx="1624200" cy="624600"/>
            </a:xfrm>
            <a:prstGeom prst="rect">
              <a:avLst/>
            </a:prstGeom>
            <a:solidFill>
              <a:schemeClr val="lt2"/>
            </a:solid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US" sz="1500">
                  <a:solidFill>
                    <a:schemeClr val="dk1"/>
                  </a:solidFill>
                  <a:latin typeface="Roboto"/>
                  <a:ea typeface="Roboto"/>
                  <a:cs typeface="Roboto"/>
                  <a:sym typeface="Roboto"/>
                </a:rPr>
                <a:t>Export data to a CSV for future use</a:t>
              </a:r>
              <a:endParaRPr sz="1500">
                <a:solidFill>
                  <a:schemeClr val="dk1"/>
                </a:solidFill>
              </a:endParaRPr>
            </a:p>
          </p:txBody>
        </p:sp>
        <p:sp>
          <p:nvSpPr>
            <p:cNvPr id="213" name="Google Shape;213;p9"/>
            <p:cNvSpPr/>
            <p:nvPr/>
          </p:nvSpPr>
          <p:spPr>
            <a:xfrm>
              <a:off x="7094180" y="3005991"/>
              <a:ext cx="90000" cy="675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1500">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